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63" r:id="rId2"/>
    <p:sldId id="282" r:id="rId3"/>
    <p:sldId id="389" r:id="rId4"/>
    <p:sldId id="417" r:id="rId5"/>
    <p:sldId id="421" r:id="rId6"/>
    <p:sldId id="420" r:id="rId7"/>
    <p:sldId id="429" r:id="rId8"/>
    <p:sldId id="431" r:id="rId9"/>
    <p:sldId id="430" r:id="rId10"/>
    <p:sldId id="407" r:id="rId11"/>
    <p:sldId id="392" r:id="rId12"/>
    <p:sldId id="410" r:id="rId13"/>
    <p:sldId id="370" r:id="rId14"/>
    <p:sldId id="408" r:id="rId15"/>
  </p:sldIdLst>
  <p:sldSz cx="9144000" cy="6858000" type="screen4x3"/>
  <p:notesSz cx="6669088" cy="9872663"/>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64" autoAdjust="0"/>
    <p:restoredTop sz="94667" autoAdjust="0"/>
  </p:normalViewPr>
  <p:slideViewPr>
    <p:cSldViewPr>
      <p:cViewPr varScale="1">
        <p:scale>
          <a:sx n="88" d="100"/>
          <a:sy n="88" d="100"/>
        </p:scale>
        <p:origin x="7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90137" cy="494629"/>
          </a:xfrm>
          <a:prstGeom prst="rect">
            <a:avLst/>
          </a:prstGeom>
        </p:spPr>
        <p:txBody>
          <a:bodyPr vert="horz" lIns="87252" tIns="43626" rIns="87252" bIns="43626" rtlCol="0"/>
          <a:lstStyle>
            <a:lvl1pPr algn="l">
              <a:defRPr sz="1100"/>
            </a:lvl1pPr>
          </a:lstStyle>
          <a:p>
            <a:endParaRPr lang="nl-NL"/>
          </a:p>
        </p:txBody>
      </p:sp>
      <p:sp>
        <p:nvSpPr>
          <p:cNvPr id="3" name="Tijdelijke aanduiding voor datum 2"/>
          <p:cNvSpPr>
            <a:spLocks noGrp="1"/>
          </p:cNvSpPr>
          <p:nvPr>
            <p:ph type="dt" sz="quarter" idx="1"/>
          </p:nvPr>
        </p:nvSpPr>
        <p:spPr>
          <a:xfrm>
            <a:off x="3777461" y="0"/>
            <a:ext cx="2890137" cy="494629"/>
          </a:xfrm>
          <a:prstGeom prst="rect">
            <a:avLst/>
          </a:prstGeom>
        </p:spPr>
        <p:txBody>
          <a:bodyPr vert="horz" lIns="87252" tIns="43626" rIns="87252" bIns="43626" rtlCol="0"/>
          <a:lstStyle>
            <a:lvl1pPr algn="r">
              <a:defRPr sz="1100"/>
            </a:lvl1pPr>
          </a:lstStyle>
          <a:p>
            <a:fld id="{9622317B-8606-4ED8-813A-FE0F92AF1F43}" type="datetimeFigureOut">
              <a:rPr lang="nl-NL" smtClean="0"/>
              <a:t>17-4-2024</a:t>
            </a:fld>
            <a:endParaRPr lang="nl-NL"/>
          </a:p>
        </p:txBody>
      </p:sp>
      <p:sp>
        <p:nvSpPr>
          <p:cNvPr id="4" name="Tijdelijke aanduiding voor voettekst 3"/>
          <p:cNvSpPr>
            <a:spLocks noGrp="1"/>
          </p:cNvSpPr>
          <p:nvPr>
            <p:ph type="ftr" sz="quarter" idx="2"/>
          </p:nvPr>
        </p:nvSpPr>
        <p:spPr>
          <a:xfrm>
            <a:off x="0" y="9378034"/>
            <a:ext cx="2890137" cy="494629"/>
          </a:xfrm>
          <a:prstGeom prst="rect">
            <a:avLst/>
          </a:prstGeom>
        </p:spPr>
        <p:txBody>
          <a:bodyPr vert="horz" lIns="87252" tIns="43626" rIns="87252" bIns="43626" rtlCol="0" anchor="b"/>
          <a:lstStyle>
            <a:lvl1pPr algn="l">
              <a:defRPr sz="1100"/>
            </a:lvl1pPr>
          </a:lstStyle>
          <a:p>
            <a:endParaRPr lang="nl-NL"/>
          </a:p>
        </p:txBody>
      </p:sp>
      <p:sp>
        <p:nvSpPr>
          <p:cNvPr id="5" name="Tijdelijke aanduiding voor dianummer 4"/>
          <p:cNvSpPr>
            <a:spLocks noGrp="1"/>
          </p:cNvSpPr>
          <p:nvPr>
            <p:ph type="sldNum" sz="quarter" idx="3"/>
          </p:nvPr>
        </p:nvSpPr>
        <p:spPr>
          <a:xfrm>
            <a:off x="3777461" y="9378034"/>
            <a:ext cx="2890137" cy="494629"/>
          </a:xfrm>
          <a:prstGeom prst="rect">
            <a:avLst/>
          </a:prstGeom>
        </p:spPr>
        <p:txBody>
          <a:bodyPr vert="horz" lIns="87252" tIns="43626" rIns="87252" bIns="43626" rtlCol="0" anchor="b"/>
          <a:lstStyle>
            <a:lvl1pPr algn="r">
              <a:defRPr sz="1100"/>
            </a:lvl1pPr>
          </a:lstStyle>
          <a:p>
            <a:fld id="{4C580273-F07D-4C0A-BE5B-0732AC801CDA}" type="slidenum">
              <a:rPr lang="nl-NL" smtClean="0"/>
              <a:t>‹nr.›</a:t>
            </a:fld>
            <a:endParaRPr lang="nl-NL"/>
          </a:p>
        </p:txBody>
      </p:sp>
    </p:spTree>
    <p:extLst>
      <p:ext uri="{BB962C8B-B14F-4D97-AF65-F5344CB8AC3E}">
        <p14:creationId xmlns:p14="http://schemas.microsoft.com/office/powerpoint/2010/main" val="156335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4512" tIns="47256" rIns="94512" bIns="47256"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4512" tIns="47256" rIns="94512" bIns="47256" rtlCol="0"/>
          <a:lstStyle>
            <a:lvl1pPr algn="r">
              <a:defRPr sz="1200"/>
            </a:lvl1pPr>
          </a:lstStyle>
          <a:p>
            <a:fld id="{1A7A2CB5-3190-432D-A3DB-10D6D01D120C}" type="datetimeFigureOut">
              <a:rPr lang="nl-NL" smtClean="0"/>
              <a:t>17-4-2024</a:t>
            </a:fld>
            <a:endParaRPr lang="nl-NL"/>
          </a:p>
        </p:txBody>
      </p:sp>
      <p:sp>
        <p:nvSpPr>
          <p:cNvPr id="4" name="Tijdelijke aanduiding voor dia-afbeelding 3"/>
          <p:cNvSpPr>
            <a:spLocks noGrp="1" noRot="1" noChangeAspect="1"/>
          </p:cNvSpPr>
          <p:nvPr>
            <p:ph type="sldImg" idx="2"/>
          </p:nvPr>
        </p:nvSpPr>
        <p:spPr>
          <a:xfrm>
            <a:off x="1112838" y="1233488"/>
            <a:ext cx="4443412" cy="3333750"/>
          </a:xfrm>
          <a:prstGeom prst="rect">
            <a:avLst/>
          </a:prstGeom>
          <a:noFill/>
          <a:ln w="12700">
            <a:solidFill>
              <a:prstClr val="black"/>
            </a:solidFill>
          </a:ln>
        </p:spPr>
        <p:txBody>
          <a:bodyPr vert="horz" lIns="94512" tIns="47256" rIns="94512" bIns="47256"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4512" tIns="47256" rIns="94512" bIns="47256"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8"/>
            <a:ext cx="2889938" cy="495347"/>
          </a:xfrm>
          <a:prstGeom prst="rect">
            <a:avLst/>
          </a:prstGeom>
        </p:spPr>
        <p:txBody>
          <a:bodyPr vert="horz" lIns="94512" tIns="47256" rIns="94512" bIns="4725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8"/>
            <a:ext cx="2889938" cy="495347"/>
          </a:xfrm>
          <a:prstGeom prst="rect">
            <a:avLst/>
          </a:prstGeom>
        </p:spPr>
        <p:txBody>
          <a:bodyPr vert="horz" lIns="94512" tIns="47256" rIns="94512" bIns="47256" rtlCol="0" anchor="b"/>
          <a:lstStyle>
            <a:lvl1pPr algn="r">
              <a:defRPr sz="1200"/>
            </a:lvl1pPr>
          </a:lstStyle>
          <a:p>
            <a:fld id="{BFA418BE-2038-45D0-8666-A3D196F787AE}" type="slidenum">
              <a:rPr lang="nl-NL" smtClean="0"/>
              <a:t>‹nr.›</a:t>
            </a:fld>
            <a:endParaRPr lang="nl-NL"/>
          </a:p>
        </p:txBody>
      </p:sp>
    </p:spTree>
    <p:extLst>
      <p:ext uri="{BB962C8B-B14F-4D97-AF65-F5344CB8AC3E}">
        <p14:creationId xmlns:p14="http://schemas.microsoft.com/office/powerpoint/2010/main" val="84359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20438A-6CFD-45BA-BAA9-182D1E32A90E}" type="slidenum">
              <a:rPr lang="en-US" altLang="nl-NL"/>
              <a:pPr>
                <a:defRPr/>
              </a:pPr>
              <a:t>‹nr.›</a:t>
            </a:fld>
            <a:endParaRPr lang="en-US" altLang="nl-NL"/>
          </a:p>
        </p:txBody>
      </p:sp>
    </p:spTree>
    <p:extLst>
      <p:ext uri="{BB962C8B-B14F-4D97-AF65-F5344CB8AC3E}">
        <p14:creationId xmlns:p14="http://schemas.microsoft.com/office/powerpoint/2010/main" val="343940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7A8759-3E1A-44AC-8C03-60851620E0E4}" type="slidenum">
              <a:rPr lang="en-US" altLang="nl-NL"/>
              <a:pPr>
                <a:defRPr/>
              </a:pPr>
              <a:t>‹nr.›</a:t>
            </a:fld>
            <a:endParaRPr lang="en-US" altLang="nl-NL"/>
          </a:p>
        </p:txBody>
      </p:sp>
    </p:spTree>
    <p:extLst>
      <p:ext uri="{BB962C8B-B14F-4D97-AF65-F5344CB8AC3E}">
        <p14:creationId xmlns:p14="http://schemas.microsoft.com/office/powerpoint/2010/main" val="363350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32C31-40A4-4F98-9A01-31B9FBC5EA17}" type="slidenum">
              <a:rPr lang="en-US" altLang="nl-NL"/>
              <a:pPr>
                <a:defRPr/>
              </a:pPr>
              <a:t>‹nr.›</a:t>
            </a:fld>
            <a:endParaRPr lang="en-US" altLang="nl-NL"/>
          </a:p>
        </p:txBody>
      </p:sp>
    </p:spTree>
    <p:extLst>
      <p:ext uri="{BB962C8B-B14F-4D97-AF65-F5344CB8AC3E}">
        <p14:creationId xmlns:p14="http://schemas.microsoft.com/office/powerpoint/2010/main" val="68285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C1DC-FA30-40F9-92A3-707C63C31F79}" type="slidenum">
              <a:rPr lang="en-US" altLang="nl-NL"/>
              <a:pPr>
                <a:defRPr/>
              </a:pPr>
              <a:t>‹nr.›</a:t>
            </a:fld>
            <a:endParaRPr lang="en-US" altLang="nl-NL"/>
          </a:p>
        </p:txBody>
      </p:sp>
    </p:spTree>
    <p:extLst>
      <p:ext uri="{BB962C8B-B14F-4D97-AF65-F5344CB8AC3E}">
        <p14:creationId xmlns:p14="http://schemas.microsoft.com/office/powerpoint/2010/main" val="338897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3387A4-08F1-4BA4-B3E3-913953FD03A1}" type="slidenum">
              <a:rPr lang="en-US" altLang="nl-NL"/>
              <a:pPr>
                <a:defRPr/>
              </a:pPr>
              <a:t>‹nr.›</a:t>
            </a:fld>
            <a:endParaRPr lang="en-US" altLang="nl-NL"/>
          </a:p>
        </p:txBody>
      </p:sp>
    </p:spTree>
    <p:extLst>
      <p:ext uri="{BB962C8B-B14F-4D97-AF65-F5344CB8AC3E}">
        <p14:creationId xmlns:p14="http://schemas.microsoft.com/office/powerpoint/2010/main" val="359609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277E98-D5EC-425A-9C6B-86F8B222EBC0}" type="slidenum">
              <a:rPr lang="en-US" altLang="nl-NL"/>
              <a:pPr>
                <a:defRPr/>
              </a:pPr>
              <a:t>‹nr.›</a:t>
            </a:fld>
            <a:endParaRPr lang="en-US" altLang="nl-NL"/>
          </a:p>
        </p:txBody>
      </p:sp>
    </p:spTree>
    <p:extLst>
      <p:ext uri="{BB962C8B-B14F-4D97-AF65-F5344CB8AC3E}">
        <p14:creationId xmlns:p14="http://schemas.microsoft.com/office/powerpoint/2010/main" val="45503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AB9C48-CD44-4BCA-BDF4-AC29727C8FB5}" type="slidenum">
              <a:rPr lang="en-US" altLang="nl-NL"/>
              <a:pPr>
                <a:defRPr/>
              </a:pPr>
              <a:t>‹nr.›</a:t>
            </a:fld>
            <a:endParaRPr lang="en-US" altLang="nl-NL"/>
          </a:p>
        </p:txBody>
      </p:sp>
    </p:spTree>
    <p:extLst>
      <p:ext uri="{BB962C8B-B14F-4D97-AF65-F5344CB8AC3E}">
        <p14:creationId xmlns:p14="http://schemas.microsoft.com/office/powerpoint/2010/main" val="231978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A8DE1E-709D-4670-AC1B-DE4EF09DA324}" type="slidenum">
              <a:rPr lang="en-US" altLang="nl-NL"/>
              <a:pPr>
                <a:defRPr/>
              </a:pPr>
              <a:t>‹nr.›</a:t>
            </a:fld>
            <a:endParaRPr lang="en-US" altLang="nl-NL"/>
          </a:p>
        </p:txBody>
      </p:sp>
    </p:spTree>
    <p:extLst>
      <p:ext uri="{BB962C8B-B14F-4D97-AF65-F5344CB8AC3E}">
        <p14:creationId xmlns:p14="http://schemas.microsoft.com/office/powerpoint/2010/main" val="361121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EAF309-E6FA-4F31-8F54-54A2D15F9C41}" type="slidenum">
              <a:rPr lang="en-US" altLang="nl-NL"/>
              <a:pPr>
                <a:defRPr/>
              </a:pPr>
              <a:t>‹nr.›</a:t>
            </a:fld>
            <a:endParaRPr lang="en-US" altLang="nl-NL"/>
          </a:p>
        </p:txBody>
      </p:sp>
    </p:spTree>
    <p:extLst>
      <p:ext uri="{BB962C8B-B14F-4D97-AF65-F5344CB8AC3E}">
        <p14:creationId xmlns:p14="http://schemas.microsoft.com/office/powerpoint/2010/main" val="403175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4F383C-CB00-4710-9BB3-FCA001978B1E}" type="slidenum">
              <a:rPr lang="en-US" altLang="nl-NL"/>
              <a:pPr>
                <a:defRPr/>
              </a:pPr>
              <a:t>‹nr.›</a:t>
            </a:fld>
            <a:endParaRPr lang="en-US" altLang="nl-NL"/>
          </a:p>
        </p:txBody>
      </p:sp>
    </p:spTree>
    <p:extLst>
      <p:ext uri="{BB962C8B-B14F-4D97-AF65-F5344CB8AC3E}">
        <p14:creationId xmlns:p14="http://schemas.microsoft.com/office/powerpoint/2010/main" val="378226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6821B1-2874-4E33-9C03-DBC3CD576406}" type="slidenum">
              <a:rPr lang="en-US" altLang="nl-NL"/>
              <a:pPr>
                <a:defRPr/>
              </a:pPr>
              <a:t>‹nr.›</a:t>
            </a:fld>
            <a:endParaRPr lang="en-US" altLang="nl-NL"/>
          </a:p>
        </p:txBody>
      </p:sp>
    </p:spTree>
    <p:extLst>
      <p:ext uri="{BB962C8B-B14F-4D97-AF65-F5344CB8AC3E}">
        <p14:creationId xmlns:p14="http://schemas.microsoft.com/office/powerpoint/2010/main" val="69936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3175"/>
            <a:ext cx="915193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en-US" altLang="nl-NL"/>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lvl1pPr>
          </a:lstStyle>
          <a:p>
            <a:pPr>
              <a:defRPr/>
            </a:pPr>
            <a:fld id="{57589DC2-5478-4673-BE5D-C341485C84F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a:defRPr>
      </a:lvl2pPr>
      <a:lvl3pPr algn="ctr" rtl="0" eaLnBrk="1" fontAlgn="base" hangingPunct="1">
        <a:spcBef>
          <a:spcPct val="0"/>
        </a:spcBef>
        <a:spcAft>
          <a:spcPct val="0"/>
        </a:spcAft>
        <a:defRPr sz="4400">
          <a:solidFill>
            <a:schemeClr val="tx2"/>
          </a:solidFill>
          <a:latin typeface="Times"/>
        </a:defRPr>
      </a:lvl3pPr>
      <a:lvl4pPr algn="ctr" rtl="0" eaLnBrk="1" fontAlgn="base" hangingPunct="1">
        <a:spcBef>
          <a:spcPct val="0"/>
        </a:spcBef>
        <a:spcAft>
          <a:spcPct val="0"/>
        </a:spcAft>
        <a:defRPr sz="4400">
          <a:solidFill>
            <a:schemeClr val="tx2"/>
          </a:solidFill>
          <a:latin typeface="Times"/>
        </a:defRPr>
      </a:lvl4pPr>
      <a:lvl5pPr algn="ctr" rtl="0" eaLnBrk="1" fontAlgn="base" hangingPunct="1">
        <a:spcBef>
          <a:spcPct val="0"/>
        </a:spcBef>
        <a:spcAft>
          <a:spcPct val="0"/>
        </a:spcAft>
        <a:defRPr sz="4400">
          <a:solidFill>
            <a:schemeClr val="tx2"/>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Voorblad_As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50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6156176" y="1700808"/>
            <a:ext cx="2376264" cy="3416320"/>
          </a:xfrm>
          <a:prstGeom prst="rect">
            <a:avLst/>
          </a:prstGeom>
          <a:solidFill>
            <a:srgbClr val="00713C"/>
          </a:solidFill>
        </p:spPr>
        <p:txBody>
          <a:bodyPr wrap="square" rtlCol="0">
            <a:spAutoFit/>
          </a:bodyPr>
          <a:lstStyle/>
          <a:p>
            <a:pPr algn="ctr"/>
            <a:endPar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rPr>
              <a:t>WERKSESSIE</a:t>
            </a:r>
          </a:p>
          <a:p>
            <a:pPr algn="ctr"/>
            <a:endPar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rPr>
              <a:t>Vraag &amp; Behoefte </a:t>
            </a:r>
            <a:br>
              <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rPr>
              <a:t>(formuleren)</a:t>
            </a:r>
          </a:p>
          <a:p>
            <a:pPr algn="ctr"/>
            <a:endPar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rPr>
              <a:t>Toekomst Binnensport Asten</a:t>
            </a:r>
          </a:p>
          <a:p>
            <a:pPr algn="ctr"/>
            <a:endPar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d.d. 09-04-2024</a:t>
            </a:r>
          </a:p>
          <a:p>
            <a:pPr algn="ctr"/>
            <a:endPar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5CBC86-B081-198B-2773-4C769D95698B}"/>
              </a:ext>
            </a:extLst>
          </p:cNvPr>
          <p:cNvSpPr txBox="1">
            <a:spLocks noChangeArrowheads="1"/>
          </p:cNvSpPr>
          <p:nvPr/>
        </p:nvSpPr>
        <p:spPr>
          <a:xfrm>
            <a:off x="755650" y="1628775"/>
            <a:ext cx="7772400" cy="996438"/>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a:defRPr>
            </a:lvl2pPr>
            <a:lvl3pPr algn="ctr" rtl="0" eaLnBrk="1" fontAlgn="base" hangingPunct="1">
              <a:spcBef>
                <a:spcPct val="0"/>
              </a:spcBef>
              <a:spcAft>
                <a:spcPct val="0"/>
              </a:spcAft>
              <a:defRPr sz="4400">
                <a:solidFill>
                  <a:schemeClr val="tx2"/>
                </a:solidFill>
                <a:latin typeface="Times"/>
              </a:defRPr>
            </a:lvl3pPr>
            <a:lvl4pPr algn="ctr" rtl="0" eaLnBrk="1" fontAlgn="base" hangingPunct="1">
              <a:spcBef>
                <a:spcPct val="0"/>
              </a:spcBef>
              <a:spcAft>
                <a:spcPct val="0"/>
              </a:spcAft>
              <a:defRPr sz="4400">
                <a:solidFill>
                  <a:schemeClr val="tx2"/>
                </a:solidFill>
                <a:latin typeface="Times"/>
              </a:defRPr>
            </a:lvl4pPr>
            <a:lvl5pPr algn="ctr" rtl="0" eaLnBrk="1" fontAlgn="base" hangingPunct="1">
              <a:spcBef>
                <a:spcPct val="0"/>
              </a:spcBef>
              <a:spcAft>
                <a:spcPct val="0"/>
              </a:spcAft>
              <a:defRPr sz="4400">
                <a:solidFill>
                  <a:schemeClr val="tx2"/>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a:lstStyle>
          <a:p>
            <a:pPr algn="l"/>
            <a:r>
              <a:rPr lang="nl-NL" altLang="nl-NL" sz="2000" b="1" kern="0" dirty="0">
                <a:solidFill>
                  <a:schemeClr val="tx1"/>
                </a:solidFill>
                <a:latin typeface="Verdana" panose="020B0604030504040204" pitchFamily="34" charset="0"/>
              </a:rPr>
              <a:t>Wat missen we nog ?</a:t>
            </a:r>
            <a:endParaRPr lang="nl-NL" altLang="nl-NL" sz="2000" b="1" kern="0" dirty="0">
              <a:solidFill>
                <a:srgbClr val="FF0000"/>
              </a:solidFill>
              <a:latin typeface="Verdana" panose="020B0604030504040204" pitchFamily="34" charset="0"/>
            </a:endParaRPr>
          </a:p>
        </p:txBody>
      </p:sp>
      <p:sp>
        <p:nvSpPr>
          <p:cNvPr id="4" name="Rectangle 3">
            <a:extLst>
              <a:ext uri="{FF2B5EF4-FFF2-40B4-BE49-F238E27FC236}">
                <a16:creationId xmlns:a16="http://schemas.microsoft.com/office/drawing/2014/main" id="{0EFE5855-295A-E9CA-0ED2-9CC1C502FB59}"/>
              </a:ext>
            </a:extLst>
          </p:cNvPr>
          <p:cNvSpPr txBox="1">
            <a:spLocks noChangeArrowheads="1"/>
          </p:cNvSpPr>
          <p:nvPr/>
        </p:nvSpPr>
        <p:spPr>
          <a:xfrm>
            <a:off x="755650" y="2420889"/>
            <a:ext cx="7993063" cy="345638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buFont typeface="Arial" panose="020B0604020202020204" pitchFamily="34" charset="0"/>
              <a:buChar char="•"/>
            </a:pPr>
            <a:r>
              <a:rPr lang="nl-NL" altLang="nl-NL" sz="1200" i="1" kern="0" dirty="0">
                <a:latin typeface="Verdana" panose="020B0604030504040204" pitchFamily="34" charset="0"/>
              </a:rPr>
              <a:t>&lt;&lt;Uitreiken verkregen info &gt;&gt;</a:t>
            </a:r>
          </a:p>
          <a:p>
            <a:pPr>
              <a:lnSpc>
                <a:spcPct val="150000"/>
              </a:lnSpc>
              <a:buFont typeface="Arial" panose="020B0604020202020204" pitchFamily="34" charset="0"/>
              <a:buChar char="•"/>
            </a:pPr>
            <a:endParaRPr lang="nl-NL" altLang="nl-NL" sz="1200" i="1" kern="0" dirty="0">
              <a:latin typeface="Verdana" panose="020B0604030504040204" pitchFamily="34" charset="0"/>
            </a:endParaRPr>
          </a:p>
          <a:p>
            <a:pPr>
              <a:lnSpc>
                <a:spcPct val="150000"/>
              </a:lnSpc>
              <a:buFont typeface="Arial" panose="020B0604020202020204" pitchFamily="34" charset="0"/>
              <a:buChar char="•"/>
            </a:pPr>
            <a:r>
              <a:rPr lang="nl-NL" altLang="nl-NL" sz="1200" i="1" kern="0" dirty="0">
                <a:latin typeface="Verdana" panose="020B0604030504040204" pitchFamily="34" charset="0"/>
              </a:rPr>
              <a:t>Wat denken jullie, buiten jullie vereniging om, wat nog een meerwaarde zou hebben ?</a:t>
            </a:r>
          </a:p>
          <a:p>
            <a:pPr>
              <a:lnSpc>
                <a:spcPct val="150000"/>
              </a:lnSpc>
              <a:buFont typeface="Arial" panose="020B0604020202020204" pitchFamily="34" charset="0"/>
              <a:buChar char="•"/>
            </a:pPr>
            <a:r>
              <a:rPr lang="nl-NL" altLang="nl-NL" sz="1200" i="1" kern="0" dirty="0">
                <a:latin typeface="Verdana" panose="020B0604030504040204" pitchFamily="34" charset="0"/>
              </a:rPr>
              <a:t>Toekomst blik op benodigdheden, activiteiten en voorzieningen ?</a:t>
            </a:r>
          </a:p>
          <a:p>
            <a:pPr>
              <a:lnSpc>
                <a:spcPct val="150000"/>
              </a:lnSpc>
              <a:buFont typeface="Arial" panose="020B0604020202020204" pitchFamily="34" charset="0"/>
              <a:buChar char="•"/>
            </a:pPr>
            <a:endParaRPr lang="nl-NL" altLang="nl-NL" sz="1200" i="1" kern="0" dirty="0">
              <a:latin typeface="Verdana" panose="020B0604030504040204" pitchFamily="34" charset="0"/>
            </a:endParaRPr>
          </a:p>
        </p:txBody>
      </p:sp>
    </p:spTree>
    <p:extLst>
      <p:ext uri="{BB962C8B-B14F-4D97-AF65-F5344CB8AC3E}">
        <p14:creationId xmlns:p14="http://schemas.microsoft.com/office/powerpoint/2010/main" val="1312810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CB54BD4-D44A-323B-03DA-44553D7BEB99}"/>
              </a:ext>
            </a:extLst>
          </p:cNvPr>
          <p:cNvPicPr>
            <a:picLocks noChangeAspect="1"/>
          </p:cNvPicPr>
          <p:nvPr/>
        </p:nvPicPr>
        <p:blipFill>
          <a:blip r:embed="rId2"/>
          <a:stretch>
            <a:fillRect/>
          </a:stretch>
        </p:blipFill>
        <p:spPr>
          <a:xfrm>
            <a:off x="0" y="-1138674"/>
            <a:ext cx="9144000" cy="8096066"/>
          </a:xfrm>
          <a:prstGeom prst="rect">
            <a:avLst/>
          </a:prstGeom>
        </p:spPr>
      </p:pic>
    </p:spTree>
    <p:extLst>
      <p:ext uri="{BB962C8B-B14F-4D97-AF65-F5344CB8AC3E}">
        <p14:creationId xmlns:p14="http://schemas.microsoft.com/office/powerpoint/2010/main" val="3627765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4364E-9908-4CE7-154F-5C16121D0528}"/>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83AC33ED-4EB7-4C2A-6442-19BAFB830E32}"/>
              </a:ext>
            </a:extLst>
          </p:cNvPr>
          <p:cNvSpPr>
            <a:spLocks noGrp="1" noChangeArrowheads="1"/>
          </p:cNvSpPr>
          <p:nvPr>
            <p:ph type="ctrTitle"/>
          </p:nvPr>
        </p:nvSpPr>
        <p:spPr>
          <a:xfrm>
            <a:off x="755650" y="1628775"/>
            <a:ext cx="7772400" cy="996438"/>
          </a:xfrm>
        </p:spPr>
        <p:txBody>
          <a:bodyPr/>
          <a:lstStyle/>
          <a:p>
            <a:pPr algn="l" eaLnBrk="1" hangingPunct="1"/>
            <a:r>
              <a:rPr lang="nl-NL" altLang="nl-NL" sz="2000" b="1" dirty="0">
                <a:solidFill>
                  <a:schemeClr val="tx1"/>
                </a:solidFill>
                <a:latin typeface="Verdana" panose="020B0604030504040204" pitchFamily="34" charset="0"/>
              </a:rPr>
              <a:t>Doorkijk – werksessies Vraag &amp; Behoefte </a:t>
            </a:r>
            <a:br>
              <a:rPr lang="nl-NL" altLang="nl-NL" sz="2000" b="1" dirty="0">
                <a:solidFill>
                  <a:srgbClr val="FF0000"/>
                </a:solidFill>
                <a:latin typeface="Verdana" panose="020B0604030504040204" pitchFamily="34" charset="0"/>
              </a:rPr>
            </a:br>
            <a:endParaRPr lang="nl-NL" altLang="nl-NL" sz="2000" b="1" dirty="0">
              <a:solidFill>
                <a:srgbClr val="FF0000"/>
              </a:solidFill>
              <a:latin typeface="Verdana" panose="020B0604030504040204" pitchFamily="34" charset="0"/>
            </a:endParaRPr>
          </a:p>
        </p:txBody>
      </p:sp>
      <p:sp>
        <p:nvSpPr>
          <p:cNvPr id="3075" name="Rectangle 3">
            <a:extLst>
              <a:ext uri="{FF2B5EF4-FFF2-40B4-BE49-F238E27FC236}">
                <a16:creationId xmlns:a16="http://schemas.microsoft.com/office/drawing/2014/main" id="{7FAC8B2E-9785-ABCB-9637-4942C4773E48}"/>
              </a:ext>
            </a:extLst>
          </p:cNvPr>
          <p:cNvSpPr>
            <a:spLocks noGrp="1" noChangeArrowheads="1"/>
          </p:cNvSpPr>
          <p:nvPr>
            <p:ph type="subTitle" idx="1"/>
          </p:nvPr>
        </p:nvSpPr>
        <p:spPr>
          <a:xfrm>
            <a:off x="755650" y="2420889"/>
            <a:ext cx="7993063" cy="3456383"/>
          </a:xfrm>
        </p:spPr>
        <p:txBody>
          <a:bodyPr/>
          <a:lstStyle/>
          <a:p>
            <a:pPr marL="342900" indent="-342900" algn="l" eaLnBrk="1" hangingPunct="1">
              <a:lnSpc>
                <a:spcPct val="150000"/>
              </a:lnSpc>
              <a:buFont typeface="Arial" panose="020B0604020202020204" pitchFamily="34" charset="0"/>
              <a:buChar char="•"/>
            </a:pPr>
            <a:r>
              <a:rPr lang="nl-NL" altLang="nl-NL" sz="1600" dirty="0">
                <a:latin typeface="Verdana" panose="020B0604030504040204" pitchFamily="34" charset="0"/>
                <a:ea typeface="Verdana" panose="020B0604030504040204" pitchFamily="34" charset="0"/>
              </a:rPr>
              <a:t>Werksessie 18 maart 		– ophalen</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Inleiding &amp; doelstelling</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Tafelgesprekken: huidige bezetting presenteren en toekomstige behoefte in beeld brengen </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Uitwerking voor vervolg</a:t>
            </a:r>
          </a:p>
          <a:p>
            <a:pPr marL="342900" indent="-342900" algn="l" eaLnBrk="1" hangingPunct="1">
              <a:lnSpc>
                <a:spcPct val="150000"/>
              </a:lnSpc>
              <a:buFont typeface="Arial" panose="020B0604020202020204" pitchFamily="34" charset="0"/>
              <a:buChar char="•"/>
            </a:pPr>
            <a:r>
              <a:rPr lang="nl-NL" altLang="nl-NL" sz="1600" dirty="0">
                <a:latin typeface="Verdana" panose="020B0604030504040204" pitchFamily="34" charset="0"/>
                <a:ea typeface="Verdana" panose="020B0604030504040204" pitchFamily="34" charset="0"/>
              </a:rPr>
              <a:t>Werksessie 09 april 		– formuleren</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Projectgroep: minimale en wenselijke activiteiten/voorzieningen formuleren</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Tafelgesprekken: Gezamenlijk bijstellen en/of aanscherpen en/of samenstellen</a:t>
            </a:r>
          </a:p>
          <a:p>
            <a:pPr marL="342900" indent="-342900" algn="l" eaLnBrk="1" hangingPunct="1">
              <a:lnSpc>
                <a:spcPct val="150000"/>
              </a:lnSpc>
              <a:buFont typeface="Arial" panose="020B0604020202020204" pitchFamily="34" charset="0"/>
              <a:buChar char="•"/>
            </a:pPr>
            <a:r>
              <a:rPr lang="nl-NL" altLang="nl-NL" sz="1600" dirty="0">
                <a:solidFill>
                  <a:srgbClr val="FF0000"/>
                </a:solidFill>
                <a:latin typeface="Verdana" panose="020B0604030504040204" pitchFamily="34" charset="0"/>
                <a:ea typeface="Verdana" panose="020B0604030504040204" pitchFamily="34" charset="0"/>
              </a:rPr>
              <a:t>Werksessie 06 mei	 	– laten vervallen ? </a:t>
            </a:r>
            <a:r>
              <a:rPr lang="nl-NL" altLang="nl-NL" sz="1200" i="1" dirty="0">
                <a:solidFill>
                  <a:srgbClr val="92D050"/>
                </a:solidFill>
                <a:latin typeface="Verdana" panose="020B0604030504040204" pitchFamily="34" charset="0"/>
                <a:ea typeface="Verdana" panose="020B0604030504040204" pitchFamily="34" charset="0"/>
              </a:rPr>
              <a:t>Noot: met aanwezigen is besloten deze bijeenkomst te laten vervallen</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Document t.b.v. bevriezen aanreiken per mail</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Aandachtspunten voor vervolg uiterlijk 17 mei 2024 per mail</a:t>
            </a:r>
          </a:p>
        </p:txBody>
      </p:sp>
    </p:spTree>
    <p:extLst>
      <p:ext uri="{BB962C8B-B14F-4D97-AF65-F5344CB8AC3E}">
        <p14:creationId xmlns:p14="http://schemas.microsoft.com/office/powerpoint/2010/main" val="46628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1340768"/>
            <a:ext cx="7772400" cy="936625"/>
          </a:xfrm>
        </p:spPr>
        <p:txBody>
          <a:bodyPr/>
          <a:lstStyle/>
          <a:p>
            <a:pPr algn="l" eaLnBrk="1" hangingPunct="1"/>
            <a:r>
              <a:rPr lang="nl-NL" altLang="nl-NL" sz="2000" b="1">
                <a:latin typeface="Verdana" panose="020B0604030504040204" pitchFamily="34" charset="0"/>
              </a:rPr>
              <a:t>Afsluiting</a:t>
            </a:r>
            <a:endParaRPr lang="nl-NL" altLang="nl-NL" sz="2000" b="1" dirty="0">
              <a:latin typeface="Verdana" panose="020B0604030504040204" pitchFamily="34" charset="0"/>
            </a:endParaRPr>
          </a:p>
        </p:txBody>
      </p:sp>
      <p:sp>
        <p:nvSpPr>
          <p:cNvPr id="3075" name="Rectangle 3"/>
          <p:cNvSpPr>
            <a:spLocks noGrp="1" noChangeArrowheads="1"/>
          </p:cNvSpPr>
          <p:nvPr>
            <p:ph type="subTitle" idx="1"/>
          </p:nvPr>
        </p:nvSpPr>
        <p:spPr>
          <a:xfrm>
            <a:off x="755650" y="2204864"/>
            <a:ext cx="8208838" cy="3744392"/>
          </a:xfrm>
        </p:spPr>
        <p:txBody>
          <a:bodyPr/>
          <a:lstStyle/>
          <a:p>
            <a:pPr marL="285750" indent="-285750" algn="l">
              <a:lnSpc>
                <a:spcPct val="150000"/>
              </a:lnSpc>
              <a:buFont typeface="Arial" panose="020B0604020202020204" pitchFamily="34" charset="0"/>
              <a:buChar char="•"/>
            </a:pPr>
            <a:r>
              <a:rPr lang="nl-NL" altLang="nl-NL" sz="1600" dirty="0">
                <a:latin typeface="Verdana" panose="020B0604030504040204" pitchFamily="34" charset="0"/>
              </a:rPr>
              <a:t>Aanvullingen aanreiken </a:t>
            </a:r>
            <a:r>
              <a:rPr lang="nl-NL" altLang="nl-NL" sz="1600" dirty="0">
                <a:solidFill>
                  <a:srgbClr val="FF0000"/>
                </a:solidFill>
                <a:latin typeface="Verdana" panose="020B0604030504040204" pitchFamily="34" charset="0"/>
              </a:rPr>
              <a:t>uiterlijk 29 april 2024</a:t>
            </a:r>
            <a:r>
              <a:rPr lang="nl-NL" altLang="nl-NL" sz="1600" dirty="0">
                <a:latin typeface="Verdana" panose="020B0604030504040204" pitchFamily="34" charset="0"/>
              </a:rPr>
              <a:t> </a:t>
            </a:r>
          </a:p>
          <a:p>
            <a:pPr marL="285750" indent="-285750" algn="l">
              <a:lnSpc>
                <a:spcPct val="150000"/>
              </a:lnSpc>
              <a:buFont typeface="Arial" panose="020B0604020202020204" pitchFamily="34" charset="0"/>
              <a:buChar char="•"/>
            </a:pPr>
            <a:endParaRPr lang="nl-NL" altLang="nl-NL" sz="1600" dirty="0">
              <a:latin typeface="Verdana" panose="020B0604030504040204" pitchFamily="34" charset="0"/>
            </a:endParaRPr>
          </a:p>
          <a:p>
            <a:pPr marL="285750" indent="-285750" algn="l">
              <a:lnSpc>
                <a:spcPct val="150000"/>
              </a:lnSpc>
              <a:buFont typeface="Arial" panose="020B0604020202020204" pitchFamily="34" charset="0"/>
              <a:buChar char="•"/>
            </a:pPr>
            <a:r>
              <a:rPr lang="nl-NL" altLang="nl-NL" sz="1600" dirty="0">
                <a:latin typeface="Verdana" panose="020B0604030504040204" pitchFamily="34" charset="0"/>
              </a:rPr>
              <a:t>Volgende werksessie  </a:t>
            </a:r>
          </a:p>
          <a:p>
            <a:pPr marL="742950" lvl="1" indent="-285750" algn="l">
              <a:lnSpc>
                <a:spcPct val="150000"/>
              </a:lnSpc>
              <a:buFont typeface="Arial" panose="020B0604020202020204" pitchFamily="34" charset="0"/>
              <a:buChar char="•"/>
            </a:pPr>
            <a:r>
              <a:rPr lang="nl-NL" altLang="nl-NL" sz="1600" dirty="0">
                <a:latin typeface="Verdana" panose="020B0604030504040204" pitchFamily="34" charset="0"/>
              </a:rPr>
              <a:t>Werksessie Vraag / Behoefte – ophalen</a:t>
            </a:r>
          </a:p>
          <a:p>
            <a:pPr marL="742950" lvl="1" indent="-285750" algn="l">
              <a:lnSpc>
                <a:spcPct val="150000"/>
              </a:lnSpc>
              <a:buFont typeface="Arial" panose="020B0604020202020204" pitchFamily="34" charset="0"/>
              <a:buChar char="•"/>
            </a:pPr>
            <a:r>
              <a:rPr lang="nl-NL" altLang="nl-NL" sz="1600" dirty="0">
                <a:latin typeface="Verdana" panose="020B0604030504040204" pitchFamily="34" charset="0"/>
              </a:rPr>
              <a:t>06 mei van 19 tot 21 uur – Locatie: De Schop: </a:t>
            </a:r>
            <a:r>
              <a:rPr lang="nl-NL" altLang="nl-NL" sz="1600" dirty="0">
                <a:solidFill>
                  <a:srgbClr val="FF0000"/>
                </a:solidFill>
                <a:latin typeface="Verdana" panose="020B0604030504040204" pitchFamily="34" charset="0"/>
              </a:rPr>
              <a:t>vervalt ?</a:t>
            </a:r>
          </a:p>
          <a:p>
            <a:pPr marL="285750" indent="-285750" algn="l">
              <a:lnSpc>
                <a:spcPct val="150000"/>
              </a:lnSpc>
              <a:buFont typeface="Arial" panose="020B0604020202020204" pitchFamily="34" charset="0"/>
              <a:buChar char="•"/>
            </a:pPr>
            <a:endParaRPr lang="nl-NL" altLang="nl-NL" sz="1600" dirty="0">
              <a:latin typeface="Verdana" panose="020B0604030504040204" pitchFamily="34" charset="0"/>
            </a:endParaRPr>
          </a:p>
          <a:p>
            <a:pPr marL="285750" indent="-285750" algn="l">
              <a:lnSpc>
                <a:spcPct val="150000"/>
              </a:lnSpc>
              <a:buFont typeface="Arial" panose="020B0604020202020204" pitchFamily="34" charset="0"/>
              <a:buChar char="•"/>
            </a:pPr>
            <a:r>
              <a:rPr lang="nl-NL" altLang="nl-NL" sz="1600" dirty="0">
                <a:latin typeface="Verdana" panose="020B0604030504040204" pitchFamily="34" charset="0"/>
              </a:rPr>
              <a:t>Voor vragen en/of informatie kunt u terecht op binnensport@asten.nl</a:t>
            </a:r>
          </a:p>
        </p:txBody>
      </p:sp>
    </p:spTree>
    <p:extLst>
      <p:ext uri="{BB962C8B-B14F-4D97-AF65-F5344CB8AC3E}">
        <p14:creationId xmlns:p14="http://schemas.microsoft.com/office/powerpoint/2010/main" val="2243270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1340768"/>
            <a:ext cx="7772400" cy="936625"/>
          </a:xfrm>
        </p:spPr>
        <p:txBody>
          <a:bodyPr/>
          <a:lstStyle/>
          <a:p>
            <a:pPr algn="l" eaLnBrk="1" hangingPunct="1"/>
            <a:r>
              <a:rPr lang="nl-NL" altLang="nl-NL" sz="2000" b="1">
                <a:latin typeface="Verdana" panose="020B0604030504040204" pitchFamily="34" charset="0"/>
              </a:rPr>
              <a:t>Afsluiting</a:t>
            </a:r>
            <a:endParaRPr lang="nl-NL" altLang="nl-NL" sz="2000" b="1" dirty="0">
              <a:latin typeface="Verdana" panose="020B0604030504040204" pitchFamily="34" charset="0"/>
            </a:endParaRPr>
          </a:p>
        </p:txBody>
      </p:sp>
      <p:sp>
        <p:nvSpPr>
          <p:cNvPr id="3075" name="Rectangle 3"/>
          <p:cNvSpPr>
            <a:spLocks noGrp="1" noChangeArrowheads="1"/>
          </p:cNvSpPr>
          <p:nvPr>
            <p:ph type="subTitle" idx="1"/>
          </p:nvPr>
        </p:nvSpPr>
        <p:spPr>
          <a:xfrm>
            <a:off x="755650" y="2204864"/>
            <a:ext cx="8208838" cy="3744392"/>
          </a:xfrm>
        </p:spPr>
        <p:txBody>
          <a:bodyPr/>
          <a:lstStyle/>
          <a:p>
            <a:pPr marL="285750" indent="-285750" algn="l">
              <a:lnSpc>
                <a:spcPct val="150000"/>
              </a:lnSpc>
              <a:buFont typeface="Arial" panose="020B0604020202020204" pitchFamily="34" charset="0"/>
              <a:buChar char="•"/>
            </a:pPr>
            <a:endParaRPr lang="nl-NL" altLang="nl-NL" sz="1600" dirty="0">
              <a:latin typeface="Verdana" panose="020B0604030504040204" pitchFamily="34" charset="0"/>
            </a:endParaRPr>
          </a:p>
          <a:p>
            <a:pPr marL="285750" indent="-285750" algn="l">
              <a:lnSpc>
                <a:spcPct val="150000"/>
              </a:lnSpc>
              <a:buFont typeface="Arial" panose="020B0604020202020204" pitchFamily="34" charset="0"/>
              <a:buChar char="•"/>
            </a:pPr>
            <a:endParaRPr lang="nl-NL" altLang="nl-NL" sz="1600" dirty="0">
              <a:latin typeface="Verdana" panose="020B0604030504040204" pitchFamily="34" charset="0"/>
            </a:endParaRPr>
          </a:p>
          <a:p>
            <a:pPr marL="285750" indent="-285750" algn="l">
              <a:lnSpc>
                <a:spcPct val="150000"/>
              </a:lnSpc>
              <a:buFont typeface="Arial" panose="020B0604020202020204" pitchFamily="34" charset="0"/>
              <a:buChar char="•"/>
            </a:pPr>
            <a:r>
              <a:rPr lang="nl-NL" altLang="nl-NL" sz="1600" dirty="0">
                <a:latin typeface="Verdana" panose="020B0604030504040204" pitchFamily="34" charset="0"/>
              </a:rPr>
              <a:t>Dank voor jullie aanwezigheid &amp; al jullie inbreng!!</a:t>
            </a:r>
          </a:p>
          <a:p>
            <a:pPr marL="285750" indent="-285750" algn="l">
              <a:lnSpc>
                <a:spcPct val="150000"/>
              </a:lnSpc>
              <a:buFont typeface="Arial" panose="020B0604020202020204" pitchFamily="34" charset="0"/>
              <a:buChar char="•"/>
            </a:pPr>
            <a:endParaRPr lang="nl-NL" altLang="nl-NL" sz="1600" dirty="0">
              <a:latin typeface="Verdana" panose="020B0604030504040204" pitchFamily="34" charset="0"/>
            </a:endParaRPr>
          </a:p>
        </p:txBody>
      </p:sp>
      <p:pic>
        <p:nvPicPr>
          <p:cNvPr id="4" name="Afbeelding 3">
            <a:extLst>
              <a:ext uri="{FF2B5EF4-FFF2-40B4-BE49-F238E27FC236}">
                <a16:creationId xmlns:a16="http://schemas.microsoft.com/office/drawing/2014/main" id="{EE0FDAE3-7F73-49CD-9177-6FE1FB292A97}"/>
              </a:ext>
            </a:extLst>
          </p:cNvPr>
          <p:cNvPicPr>
            <a:picLocks noChangeAspect="1"/>
          </p:cNvPicPr>
          <p:nvPr/>
        </p:nvPicPr>
        <p:blipFill>
          <a:blip r:embed="rId2"/>
          <a:stretch>
            <a:fillRect/>
          </a:stretch>
        </p:blipFill>
        <p:spPr>
          <a:xfrm>
            <a:off x="6460578" y="1628775"/>
            <a:ext cx="2178572" cy="2160265"/>
          </a:xfrm>
          <a:prstGeom prst="rect">
            <a:avLst/>
          </a:prstGeom>
        </p:spPr>
      </p:pic>
    </p:spTree>
    <p:extLst>
      <p:ext uri="{BB962C8B-B14F-4D97-AF65-F5344CB8AC3E}">
        <p14:creationId xmlns:p14="http://schemas.microsoft.com/office/powerpoint/2010/main" val="213443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1628775"/>
            <a:ext cx="7772400" cy="996438"/>
          </a:xfrm>
        </p:spPr>
        <p:txBody>
          <a:bodyPr/>
          <a:lstStyle/>
          <a:p>
            <a:pPr algn="l" eaLnBrk="1" hangingPunct="1"/>
            <a:r>
              <a:rPr lang="nl-NL" altLang="nl-NL" sz="2000" b="1" dirty="0">
                <a:solidFill>
                  <a:schemeClr val="tx1"/>
                </a:solidFill>
                <a:latin typeface="Verdana" panose="020B0604030504040204" pitchFamily="34" charset="0"/>
              </a:rPr>
              <a:t>Agenda</a:t>
            </a:r>
            <a:br>
              <a:rPr lang="nl-NL" altLang="nl-NL" sz="2000" b="1" dirty="0">
                <a:solidFill>
                  <a:srgbClr val="FF0000"/>
                </a:solidFill>
                <a:latin typeface="Verdana" panose="020B0604030504040204" pitchFamily="34" charset="0"/>
              </a:rPr>
            </a:br>
            <a:endParaRPr lang="nl-NL" altLang="nl-NL" sz="2000" b="1" dirty="0">
              <a:solidFill>
                <a:srgbClr val="FF0000"/>
              </a:solidFill>
              <a:latin typeface="Verdana" panose="020B0604030504040204" pitchFamily="34" charset="0"/>
            </a:endParaRPr>
          </a:p>
        </p:txBody>
      </p:sp>
      <p:sp>
        <p:nvSpPr>
          <p:cNvPr id="3075" name="Rectangle 3"/>
          <p:cNvSpPr>
            <a:spLocks noGrp="1" noChangeArrowheads="1"/>
          </p:cNvSpPr>
          <p:nvPr>
            <p:ph type="subTitle" idx="1"/>
          </p:nvPr>
        </p:nvSpPr>
        <p:spPr>
          <a:xfrm>
            <a:off x="755650" y="2420889"/>
            <a:ext cx="7993063" cy="3456383"/>
          </a:xfrm>
        </p:spPr>
        <p:txBody>
          <a:bodyPr/>
          <a:lstStyle/>
          <a:p>
            <a:pPr marL="342900" indent="-342900" algn="l" eaLnBrk="1" hangingPunct="1">
              <a:lnSpc>
                <a:spcPct val="150000"/>
              </a:lnSpc>
              <a:buFont typeface="Arial" panose="020B0604020202020204" pitchFamily="34" charset="0"/>
              <a:buChar char="•"/>
            </a:pPr>
            <a:r>
              <a:rPr lang="nl-NL" altLang="nl-NL" sz="1800" dirty="0">
                <a:latin typeface="Verdana" panose="020B0604030504040204" pitchFamily="34" charset="0"/>
              </a:rPr>
              <a:t>Welkom</a:t>
            </a:r>
          </a:p>
          <a:p>
            <a:pPr marL="342900" indent="-342900" algn="l" eaLnBrk="1" hangingPunct="1">
              <a:lnSpc>
                <a:spcPct val="150000"/>
              </a:lnSpc>
              <a:buFont typeface="Arial" panose="020B0604020202020204" pitchFamily="34" charset="0"/>
              <a:buChar char="•"/>
            </a:pPr>
            <a:r>
              <a:rPr lang="nl-NL" altLang="nl-NL" sz="1800" dirty="0">
                <a:latin typeface="Verdana" panose="020B0604030504040204" pitchFamily="34" charset="0"/>
              </a:rPr>
              <a:t>Wat hebben we allemaal opgehaald ? </a:t>
            </a:r>
          </a:p>
          <a:p>
            <a:pPr marL="342900" indent="-342900" algn="l" eaLnBrk="1" hangingPunct="1">
              <a:lnSpc>
                <a:spcPct val="150000"/>
              </a:lnSpc>
              <a:buFont typeface="Arial" panose="020B0604020202020204" pitchFamily="34" charset="0"/>
              <a:buChar char="•"/>
            </a:pPr>
            <a:r>
              <a:rPr lang="nl-NL" altLang="nl-NL" sz="1800" dirty="0">
                <a:latin typeface="Verdana" panose="020B0604030504040204" pitchFamily="34" charset="0"/>
              </a:rPr>
              <a:t>Werksessies – Vraag &amp; Behoefte</a:t>
            </a:r>
            <a:endParaRPr lang="nl-NL" altLang="nl-NL" sz="1400" dirty="0">
              <a:latin typeface="Verdana" panose="020B0604030504040204" pitchFamily="34" charset="0"/>
            </a:endParaRPr>
          </a:p>
          <a:p>
            <a:pPr marL="342900" indent="-342900" algn="l" eaLnBrk="1" hangingPunct="1">
              <a:lnSpc>
                <a:spcPct val="150000"/>
              </a:lnSpc>
              <a:buFont typeface="Arial" panose="020B0604020202020204" pitchFamily="34" charset="0"/>
              <a:buChar char="•"/>
            </a:pPr>
            <a:r>
              <a:rPr lang="nl-NL" altLang="nl-NL" sz="1800" dirty="0">
                <a:latin typeface="Verdana" panose="020B0604030504040204" pitchFamily="34" charset="0"/>
              </a:rPr>
              <a:t>Uitwerking voor vervolg</a:t>
            </a:r>
            <a:endParaRPr lang="nl-NL" altLang="nl-NL" sz="1400" dirty="0">
              <a:latin typeface="Verdana" panose="020B0604030504040204" pitchFamily="34" charset="0"/>
            </a:endParaRPr>
          </a:p>
          <a:p>
            <a:pPr marL="342900" indent="-342900" algn="l" eaLnBrk="1" hangingPunct="1">
              <a:lnSpc>
                <a:spcPct val="150000"/>
              </a:lnSpc>
              <a:buFont typeface="Arial" panose="020B0604020202020204" pitchFamily="34" charset="0"/>
              <a:buChar char="•"/>
            </a:pPr>
            <a:r>
              <a:rPr lang="nl-NL" altLang="nl-NL" sz="1800" dirty="0">
                <a:latin typeface="Verdana" panose="020B0604030504040204" pitchFamily="34" charset="0"/>
              </a:rPr>
              <a:t>Rondvraag</a:t>
            </a:r>
            <a:endParaRPr lang="nl-NL" altLang="nl-NL" sz="1200" dirty="0">
              <a:latin typeface="Verdana" panose="020B0604030504040204" pitchFamily="34" charset="0"/>
            </a:endParaRPr>
          </a:p>
        </p:txBody>
      </p:sp>
    </p:spTree>
    <p:extLst>
      <p:ext uri="{BB962C8B-B14F-4D97-AF65-F5344CB8AC3E}">
        <p14:creationId xmlns:p14="http://schemas.microsoft.com/office/powerpoint/2010/main" val="10452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1628775"/>
            <a:ext cx="7772400" cy="996438"/>
          </a:xfrm>
        </p:spPr>
        <p:txBody>
          <a:bodyPr/>
          <a:lstStyle/>
          <a:p>
            <a:pPr algn="l" eaLnBrk="1" hangingPunct="1"/>
            <a:r>
              <a:rPr lang="nl-NL" altLang="nl-NL" sz="2000" b="1" dirty="0">
                <a:solidFill>
                  <a:schemeClr val="tx1"/>
                </a:solidFill>
                <a:latin typeface="Verdana" panose="020B0604030504040204" pitchFamily="34" charset="0"/>
              </a:rPr>
              <a:t>Introductie en toelichting</a:t>
            </a:r>
            <a:endParaRPr lang="nl-NL" altLang="nl-NL" sz="2000" b="1" dirty="0">
              <a:solidFill>
                <a:srgbClr val="FF0000"/>
              </a:solidFill>
              <a:latin typeface="Verdana" panose="020B0604030504040204" pitchFamily="34" charset="0"/>
            </a:endParaRPr>
          </a:p>
        </p:txBody>
      </p:sp>
      <p:sp>
        <p:nvSpPr>
          <p:cNvPr id="3075" name="Rectangle 3"/>
          <p:cNvSpPr>
            <a:spLocks noGrp="1" noChangeArrowheads="1"/>
          </p:cNvSpPr>
          <p:nvPr>
            <p:ph type="subTitle" idx="1"/>
          </p:nvPr>
        </p:nvSpPr>
        <p:spPr>
          <a:xfrm>
            <a:off x="755650" y="2420889"/>
            <a:ext cx="7993063" cy="3456383"/>
          </a:xfrm>
        </p:spPr>
        <p:txBody>
          <a:bodyPr/>
          <a:lstStyle/>
          <a:p>
            <a:pPr marL="342900" indent="-342900" algn="l" eaLnBrk="1" hangingPunct="1">
              <a:lnSpc>
                <a:spcPct val="150000"/>
              </a:lnSpc>
              <a:buFont typeface="Arial" panose="020B0604020202020204" pitchFamily="34" charset="0"/>
              <a:buChar char="•"/>
            </a:pPr>
            <a:r>
              <a:rPr lang="nl-NL" sz="1600" i="1" dirty="0">
                <a:effectLst/>
                <a:latin typeface="Verdana" panose="020B0604030504040204" pitchFamily="34" charset="0"/>
                <a:ea typeface="Times New Roman" panose="02020603050405020304" pitchFamily="18" charset="0"/>
              </a:rPr>
              <a:t>“Hoe realiseren we, onder regie van de gemeente, samen met inwoners, verenigingen en andere belanghebbenden een nieuwe binnensportaccommodatie, inclusief overdekt zwembad nabij de kern Asten met voldoende draagvlak onder de gebruikers die betaalbaar is voor zowel de gemeente als de gebruikers en die minimaal 40 jaar meegaat”?</a:t>
            </a:r>
          </a:p>
          <a:p>
            <a:pPr marL="342900" indent="-342900" algn="l" eaLnBrk="1" hangingPunct="1">
              <a:lnSpc>
                <a:spcPct val="150000"/>
              </a:lnSpc>
              <a:buFont typeface="Arial" panose="020B0604020202020204" pitchFamily="34" charset="0"/>
              <a:buChar char="•"/>
            </a:pPr>
            <a:endParaRPr lang="nl-NL" altLang="nl-NL" sz="1600" i="1" dirty="0">
              <a:latin typeface="Verdana" panose="020B0604030504040204" pitchFamily="34" charset="0"/>
              <a:ea typeface="Verdana" panose="020B0604030504040204" pitchFamily="34" charset="0"/>
            </a:endParaRPr>
          </a:p>
          <a:p>
            <a:pPr marL="342900" indent="-342900" algn="l" eaLnBrk="1" hangingPunct="1">
              <a:lnSpc>
                <a:spcPct val="150000"/>
              </a:lnSpc>
              <a:buFont typeface="Arial" panose="020B0604020202020204" pitchFamily="34" charset="0"/>
              <a:buChar char="•"/>
            </a:pPr>
            <a:endParaRPr lang="nl-NL" altLang="nl-NL"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23955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4364E-9908-4CE7-154F-5C16121D0528}"/>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83AC33ED-4EB7-4C2A-6442-19BAFB830E32}"/>
              </a:ext>
            </a:extLst>
          </p:cNvPr>
          <p:cNvSpPr>
            <a:spLocks noGrp="1" noChangeArrowheads="1"/>
          </p:cNvSpPr>
          <p:nvPr>
            <p:ph type="ctrTitle"/>
          </p:nvPr>
        </p:nvSpPr>
        <p:spPr>
          <a:xfrm>
            <a:off x="755650" y="1628775"/>
            <a:ext cx="7772400" cy="996438"/>
          </a:xfrm>
        </p:spPr>
        <p:txBody>
          <a:bodyPr/>
          <a:lstStyle/>
          <a:p>
            <a:pPr algn="l" eaLnBrk="1" hangingPunct="1"/>
            <a:r>
              <a:rPr lang="nl-NL" altLang="nl-NL" sz="2000" b="1" dirty="0">
                <a:solidFill>
                  <a:schemeClr val="tx1"/>
                </a:solidFill>
                <a:latin typeface="Verdana" panose="020B0604030504040204" pitchFamily="34" charset="0"/>
              </a:rPr>
              <a:t>Doorkijk – werksessies Vraag &amp; Behoefte </a:t>
            </a:r>
            <a:br>
              <a:rPr lang="nl-NL" altLang="nl-NL" sz="2000" b="1" dirty="0">
                <a:solidFill>
                  <a:srgbClr val="FF0000"/>
                </a:solidFill>
                <a:latin typeface="Verdana" panose="020B0604030504040204" pitchFamily="34" charset="0"/>
              </a:rPr>
            </a:br>
            <a:endParaRPr lang="nl-NL" altLang="nl-NL" sz="2000" b="1" dirty="0">
              <a:solidFill>
                <a:srgbClr val="FF0000"/>
              </a:solidFill>
              <a:latin typeface="Verdana" panose="020B0604030504040204" pitchFamily="34" charset="0"/>
            </a:endParaRPr>
          </a:p>
        </p:txBody>
      </p:sp>
      <p:sp>
        <p:nvSpPr>
          <p:cNvPr id="3075" name="Rectangle 3">
            <a:extLst>
              <a:ext uri="{FF2B5EF4-FFF2-40B4-BE49-F238E27FC236}">
                <a16:creationId xmlns:a16="http://schemas.microsoft.com/office/drawing/2014/main" id="{7FAC8B2E-9785-ABCB-9637-4942C4773E48}"/>
              </a:ext>
            </a:extLst>
          </p:cNvPr>
          <p:cNvSpPr>
            <a:spLocks noGrp="1" noChangeArrowheads="1"/>
          </p:cNvSpPr>
          <p:nvPr>
            <p:ph type="subTitle" idx="1"/>
          </p:nvPr>
        </p:nvSpPr>
        <p:spPr>
          <a:xfrm>
            <a:off x="755650" y="2420889"/>
            <a:ext cx="7993063" cy="3456383"/>
          </a:xfrm>
        </p:spPr>
        <p:txBody>
          <a:bodyPr/>
          <a:lstStyle/>
          <a:p>
            <a:pPr marL="342900" indent="-342900" algn="l" eaLnBrk="1" hangingPunct="1">
              <a:lnSpc>
                <a:spcPct val="150000"/>
              </a:lnSpc>
              <a:buFont typeface="Arial" panose="020B0604020202020204" pitchFamily="34" charset="0"/>
              <a:buChar char="•"/>
            </a:pPr>
            <a:r>
              <a:rPr lang="nl-NL" altLang="nl-NL" sz="1600" dirty="0">
                <a:latin typeface="Verdana" panose="020B0604030504040204" pitchFamily="34" charset="0"/>
                <a:ea typeface="Verdana" panose="020B0604030504040204" pitchFamily="34" charset="0"/>
              </a:rPr>
              <a:t>Werksessie 18 maart 		– ophalen</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Inleiding &amp; doelstelling</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Tafelgesprekken: huidige bezetting presenteren en toekomstige behoefte in beeld brengen </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Uitwerking voor vervolg</a:t>
            </a:r>
          </a:p>
          <a:p>
            <a:pPr marL="342900" indent="-342900" algn="l" eaLnBrk="1" hangingPunct="1">
              <a:lnSpc>
                <a:spcPct val="150000"/>
              </a:lnSpc>
              <a:buFont typeface="Arial" panose="020B0604020202020204" pitchFamily="34" charset="0"/>
              <a:buChar char="•"/>
            </a:pPr>
            <a:r>
              <a:rPr lang="nl-NL" altLang="nl-NL" sz="1600" dirty="0">
                <a:solidFill>
                  <a:srgbClr val="FF0000"/>
                </a:solidFill>
                <a:latin typeface="Verdana" panose="020B0604030504040204" pitchFamily="34" charset="0"/>
                <a:ea typeface="Verdana" panose="020B0604030504040204" pitchFamily="34" charset="0"/>
              </a:rPr>
              <a:t>Werksessie 09 april 		– formuleren</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Projectgroep: minimale en wenselijke activiteiten/voorzieningen formuleren</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Tafelgesprekken: Gezamenlijk bijstellen en/of aanscherpen en/of samenstellen</a:t>
            </a:r>
          </a:p>
          <a:p>
            <a:pPr marL="342900" indent="-342900" algn="l" eaLnBrk="1" hangingPunct="1">
              <a:lnSpc>
                <a:spcPct val="150000"/>
              </a:lnSpc>
              <a:buFont typeface="Arial" panose="020B0604020202020204" pitchFamily="34" charset="0"/>
              <a:buChar char="•"/>
            </a:pPr>
            <a:r>
              <a:rPr lang="nl-NL" altLang="nl-NL" sz="1600" dirty="0">
                <a:latin typeface="Verdana" panose="020B0604030504040204" pitchFamily="34" charset="0"/>
                <a:ea typeface="Verdana" panose="020B0604030504040204" pitchFamily="34" charset="0"/>
              </a:rPr>
              <a:t>Werksessie 06 mei	 	– bevriezen</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Presenteren minimale voorzieningen/activiteiten en wenselijke voorzieningen/activiteiten</a:t>
            </a:r>
          </a:p>
          <a:p>
            <a:pPr marL="800100" lvl="1" indent="-342900" algn="l">
              <a:lnSpc>
                <a:spcPct val="150000"/>
              </a:lnSpc>
              <a:buFont typeface="Arial" panose="020B0604020202020204" pitchFamily="34" charset="0"/>
              <a:buChar char="•"/>
            </a:pPr>
            <a:r>
              <a:rPr lang="nl-NL" altLang="nl-NL" sz="1200" dirty="0">
                <a:latin typeface="Verdana" panose="020B0604030504040204" pitchFamily="34" charset="0"/>
                <a:ea typeface="Verdana" panose="020B0604030504040204" pitchFamily="34" charset="0"/>
              </a:rPr>
              <a:t>Bevriezen &amp; aandachtspunten voor het vervolg</a:t>
            </a:r>
          </a:p>
        </p:txBody>
      </p:sp>
    </p:spTree>
    <p:extLst>
      <p:ext uri="{BB962C8B-B14F-4D97-AF65-F5344CB8AC3E}">
        <p14:creationId xmlns:p14="http://schemas.microsoft.com/office/powerpoint/2010/main" val="98907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5CBC86-B081-198B-2773-4C769D95698B}"/>
              </a:ext>
            </a:extLst>
          </p:cNvPr>
          <p:cNvSpPr txBox="1">
            <a:spLocks noChangeArrowheads="1"/>
          </p:cNvSpPr>
          <p:nvPr/>
        </p:nvSpPr>
        <p:spPr>
          <a:xfrm>
            <a:off x="755650" y="1628775"/>
            <a:ext cx="7772400" cy="996438"/>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a:defRPr>
            </a:lvl2pPr>
            <a:lvl3pPr algn="ctr" rtl="0" eaLnBrk="1" fontAlgn="base" hangingPunct="1">
              <a:spcBef>
                <a:spcPct val="0"/>
              </a:spcBef>
              <a:spcAft>
                <a:spcPct val="0"/>
              </a:spcAft>
              <a:defRPr sz="4400">
                <a:solidFill>
                  <a:schemeClr val="tx2"/>
                </a:solidFill>
                <a:latin typeface="Times"/>
              </a:defRPr>
            </a:lvl3pPr>
            <a:lvl4pPr algn="ctr" rtl="0" eaLnBrk="1" fontAlgn="base" hangingPunct="1">
              <a:spcBef>
                <a:spcPct val="0"/>
              </a:spcBef>
              <a:spcAft>
                <a:spcPct val="0"/>
              </a:spcAft>
              <a:defRPr sz="4400">
                <a:solidFill>
                  <a:schemeClr val="tx2"/>
                </a:solidFill>
                <a:latin typeface="Times"/>
              </a:defRPr>
            </a:lvl4pPr>
            <a:lvl5pPr algn="ctr" rtl="0" eaLnBrk="1" fontAlgn="base" hangingPunct="1">
              <a:spcBef>
                <a:spcPct val="0"/>
              </a:spcBef>
              <a:spcAft>
                <a:spcPct val="0"/>
              </a:spcAft>
              <a:defRPr sz="4400">
                <a:solidFill>
                  <a:schemeClr val="tx2"/>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a:lstStyle>
          <a:p>
            <a:pPr algn="l"/>
            <a:r>
              <a:rPr lang="nl-NL" altLang="nl-NL" sz="2000" b="1" kern="0" dirty="0">
                <a:solidFill>
                  <a:schemeClr val="tx1"/>
                </a:solidFill>
                <a:latin typeface="Verdana" panose="020B0604030504040204" pitchFamily="34" charset="0"/>
              </a:rPr>
              <a:t>Wat hanteren we als uitgangspunt voor de werksessie Vraag &amp; behoefte ?</a:t>
            </a:r>
            <a:endParaRPr lang="nl-NL" altLang="nl-NL" sz="2000" b="1" kern="0" dirty="0">
              <a:solidFill>
                <a:srgbClr val="FF0000"/>
              </a:solidFill>
              <a:latin typeface="Verdana" panose="020B0604030504040204" pitchFamily="34" charset="0"/>
            </a:endParaRPr>
          </a:p>
        </p:txBody>
      </p:sp>
      <p:sp>
        <p:nvSpPr>
          <p:cNvPr id="4" name="Rectangle 3">
            <a:extLst>
              <a:ext uri="{FF2B5EF4-FFF2-40B4-BE49-F238E27FC236}">
                <a16:creationId xmlns:a16="http://schemas.microsoft.com/office/drawing/2014/main" id="{0EFE5855-295A-E9CA-0ED2-9CC1C502FB59}"/>
              </a:ext>
            </a:extLst>
          </p:cNvPr>
          <p:cNvSpPr txBox="1">
            <a:spLocks noChangeArrowheads="1"/>
          </p:cNvSpPr>
          <p:nvPr/>
        </p:nvSpPr>
        <p:spPr>
          <a:xfrm>
            <a:off x="755650" y="2420889"/>
            <a:ext cx="7993063" cy="345638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buFont typeface="Arial" panose="020B0604020202020204" pitchFamily="34" charset="0"/>
              <a:buChar char="•"/>
            </a:pPr>
            <a:r>
              <a:rPr lang="nl-NL" altLang="nl-NL" sz="1600" kern="0" dirty="0">
                <a:latin typeface="Verdana" panose="020B0604030504040204" pitchFamily="34" charset="0"/>
                <a:ea typeface="Verdana" panose="020B0604030504040204" pitchFamily="34" charset="0"/>
              </a:rPr>
              <a:t>Context analyse</a:t>
            </a:r>
          </a:p>
          <a:p>
            <a:pPr>
              <a:lnSpc>
                <a:spcPct val="150000"/>
              </a:lnSpc>
              <a:buFont typeface="Arial" panose="020B0604020202020204" pitchFamily="34" charset="0"/>
              <a:buChar char="•"/>
            </a:pPr>
            <a:r>
              <a:rPr lang="nl-NL" altLang="nl-NL" sz="1600" kern="0" dirty="0">
                <a:latin typeface="Verdana" panose="020B0604030504040204" pitchFamily="34" charset="0"/>
                <a:ea typeface="Verdana" panose="020B0604030504040204" pitchFamily="34" charset="0"/>
              </a:rPr>
              <a:t>Bevroren ambitie</a:t>
            </a:r>
            <a:endParaRPr lang="nl-NL" altLang="nl-NL" sz="1600" kern="0" dirty="0">
              <a:latin typeface="Verdana" panose="020B0604030504040204" pitchFamily="34" charset="0"/>
              <a:ea typeface="Verdana" panose="020B0604030504040204" pitchFamily="34" charset="0"/>
              <a:cs typeface="Arial" panose="020B0604020202020204" pitchFamily="34" charset="0"/>
            </a:endParaRPr>
          </a:p>
          <a:p>
            <a:pPr>
              <a:lnSpc>
                <a:spcPct val="150000"/>
              </a:lnSpc>
              <a:buFont typeface="Arial" panose="020B0604020202020204" pitchFamily="34" charset="0"/>
              <a:buChar char="•"/>
            </a:pPr>
            <a:r>
              <a:rPr lang="nl-NL" altLang="nl-NL" sz="1600" kern="0" dirty="0">
                <a:latin typeface="Verdana" panose="020B0604030504040204" pitchFamily="34" charset="0"/>
                <a:ea typeface="Verdana" panose="020B0604030504040204" pitchFamily="34" charset="0"/>
                <a:cs typeface="Arial" panose="020B0604020202020204" pitchFamily="34" charset="0"/>
              </a:rPr>
              <a:t>Vigerende wet en regelgeving</a:t>
            </a:r>
          </a:p>
          <a:p>
            <a:pPr lvl="1">
              <a:lnSpc>
                <a:spcPct val="150000"/>
              </a:lnSpc>
              <a:buFont typeface="Arial" panose="020B0604020202020204" pitchFamily="34" charset="0"/>
              <a:buChar char="•"/>
            </a:pPr>
            <a:r>
              <a:rPr lang="nl-NL" sz="1200" dirty="0">
                <a:latin typeface="Verdana" panose="020B0604030504040204" pitchFamily="34" charset="0"/>
                <a:ea typeface="Verdana" panose="020B0604030504040204" pitchFamily="34" charset="0"/>
                <a:cs typeface="Arial" panose="020B0604020202020204" pitchFamily="34" charset="0"/>
              </a:rPr>
              <a:t>Sportbonden: Wedstrijdzwemmen, Waterpolo, Basketbal, Volleybal, Badminton, Tafeltennis, Gymnastiek, Zaalvoetbal, Zaalhockey, </a:t>
            </a:r>
            <a:r>
              <a:rPr lang="nl-NL" sz="1200" dirty="0">
                <a:solidFill>
                  <a:srgbClr val="FF0000"/>
                </a:solidFill>
                <a:latin typeface="Verdana" panose="020B0604030504040204" pitchFamily="34" charset="0"/>
                <a:ea typeface="Verdana" panose="020B0604030504040204" pitchFamily="34" charset="0"/>
                <a:cs typeface="Arial" panose="020B0604020202020204" pitchFamily="34" charset="0"/>
              </a:rPr>
              <a:t>Korfbal, Taekwondo, Handbal, Turnen</a:t>
            </a:r>
            <a:r>
              <a:rPr lang="nl-NL" sz="1200" dirty="0">
                <a:latin typeface="Verdana" panose="020B0604030504040204" pitchFamily="34" charset="0"/>
                <a:ea typeface="Verdana" panose="020B0604030504040204" pitchFamily="34" charset="0"/>
                <a:cs typeface="Arial" panose="020B0604020202020204" pitchFamily="34" charset="0"/>
              </a:rPr>
              <a:t>.</a:t>
            </a:r>
          </a:p>
          <a:p>
            <a:pPr lvl="1">
              <a:lnSpc>
                <a:spcPct val="150000"/>
              </a:lnSpc>
              <a:buFont typeface="Arial" panose="020B0604020202020204" pitchFamily="34" charset="0"/>
              <a:buChar char="•"/>
            </a:pPr>
            <a:r>
              <a:rPr lang="nl-NL" altLang="nl-NL" sz="1200" kern="0" dirty="0">
                <a:latin typeface="Verdana" panose="020B0604030504040204" pitchFamily="34" charset="0"/>
                <a:ea typeface="Verdana" panose="020B0604030504040204" pitchFamily="34" charset="0"/>
              </a:rPr>
              <a:t>Handboek KVLO, internationale toegankelijkheid, bouwbesluit, NEN bladen veiligheid, milieubeheer, hygiëne, besluit activiteiten leefomgeving, besluit lozing afvalwater, water wet, arbeidsomstandigheden, warenwetregelgeving, drank en horeca wet, keurmerk veilig en schoon, eisen verbond verzekeraars, handboek KNZB, internationale toegankelijkheid, Aanpassing waterpolo spelregels 2019, wet WHVBZ en besluit BHVBZ, diverse NEN bladen</a:t>
            </a:r>
          </a:p>
          <a:p>
            <a:pPr lvl="1">
              <a:lnSpc>
                <a:spcPct val="150000"/>
              </a:lnSpc>
              <a:buFont typeface="Arial" panose="020B0604020202020204" pitchFamily="34" charset="0"/>
              <a:buChar char="•"/>
            </a:pPr>
            <a:r>
              <a:rPr lang="nl-NL" altLang="nl-NL" sz="1200" kern="0" dirty="0">
                <a:latin typeface="Verdana" panose="020B0604030504040204" pitchFamily="34" charset="0"/>
                <a:ea typeface="Verdana" panose="020B0604030504040204" pitchFamily="34" charset="0"/>
              </a:rPr>
              <a:t>Beweegonderwijs </a:t>
            </a:r>
            <a:r>
              <a:rPr lang="nl-NL" altLang="nl-NL" sz="1200" kern="0" dirty="0">
                <a:latin typeface="Verdana" panose="020B0604030504040204" pitchFamily="34" charset="0"/>
              </a:rPr>
              <a:t>– leerlingenprognose </a:t>
            </a:r>
            <a:r>
              <a:rPr lang="nl-NL" altLang="nl-NL" sz="1200" kern="0" dirty="0">
                <a:solidFill>
                  <a:srgbClr val="FF0000"/>
                </a:solidFill>
                <a:latin typeface="Verdana" panose="020B0604030504040204" pitchFamily="34" charset="0"/>
              </a:rPr>
              <a:t>– d.d. April 2024 vertalen in herijkte rapportage bureau </a:t>
            </a:r>
            <a:r>
              <a:rPr lang="nl-NL" altLang="nl-NL" sz="1200" kern="0" dirty="0" err="1">
                <a:solidFill>
                  <a:srgbClr val="FF0000"/>
                </a:solidFill>
                <a:latin typeface="Verdana" panose="020B0604030504040204" pitchFamily="34" charset="0"/>
              </a:rPr>
              <a:t>Sygma</a:t>
            </a:r>
            <a:r>
              <a:rPr lang="nl-NL" altLang="nl-NL" sz="1200" kern="0" dirty="0">
                <a:solidFill>
                  <a:srgbClr val="FF0000"/>
                </a:solidFill>
                <a:latin typeface="Verdana" panose="020B0604030504040204" pitchFamily="34" charset="0"/>
              </a:rPr>
              <a:t>, volgt als bijlage in document bevriezen</a:t>
            </a:r>
          </a:p>
          <a:p>
            <a:pPr>
              <a:lnSpc>
                <a:spcPct val="150000"/>
              </a:lnSpc>
              <a:buFont typeface="Arial" panose="020B0604020202020204" pitchFamily="34" charset="0"/>
              <a:buChar char="•"/>
            </a:pPr>
            <a:r>
              <a:rPr lang="nl-NL" altLang="nl-NL" sz="1600" kern="0" dirty="0">
                <a:latin typeface="Verdana" panose="020B0604030504040204" pitchFamily="34" charset="0"/>
              </a:rPr>
              <a:t>Huidige bezettingsschema de Schop, </a:t>
            </a:r>
            <a:r>
              <a:rPr lang="nl-NL" altLang="nl-NL" sz="1600" kern="0" dirty="0" err="1">
                <a:latin typeface="Verdana" panose="020B0604030504040204" pitchFamily="34" charset="0"/>
              </a:rPr>
              <a:t>Varendonck</a:t>
            </a:r>
            <a:r>
              <a:rPr lang="nl-NL" altLang="nl-NL" sz="1600" kern="0" dirty="0">
                <a:latin typeface="Verdana" panose="020B0604030504040204" pitchFamily="34" charset="0"/>
              </a:rPr>
              <a:t> en Schoolstraat</a:t>
            </a:r>
          </a:p>
        </p:txBody>
      </p:sp>
    </p:spTree>
    <p:extLst>
      <p:ext uri="{BB962C8B-B14F-4D97-AF65-F5344CB8AC3E}">
        <p14:creationId xmlns:p14="http://schemas.microsoft.com/office/powerpoint/2010/main" val="321019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5CBC86-B081-198B-2773-4C769D95698B}"/>
              </a:ext>
            </a:extLst>
          </p:cNvPr>
          <p:cNvSpPr txBox="1">
            <a:spLocks noChangeArrowheads="1"/>
          </p:cNvSpPr>
          <p:nvPr/>
        </p:nvSpPr>
        <p:spPr>
          <a:xfrm>
            <a:off x="755650" y="1628775"/>
            <a:ext cx="7772400" cy="996438"/>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a:defRPr>
            </a:lvl2pPr>
            <a:lvl3pPr algn="ctr" rtl="0" eaLnBrk="1" fontAlgn="base" hangingPunct="1">
              <a:spcBef>
                <a:spcPct val="0"/>
              </a:spcBef>
              <a:spcAft>
                <a:spcPct val="0"/>
              </a:spcAft>
              <a:defRPr sz="4400">
                <a:solidFill>
                  <a:schemeClr val="tx2"/>
                </a:solidFill>
                <a:latin typeface="Times"/>
              </a:defRPr>
            </a:lvl3pPr>
            <a:lvl4pPr algn="ctr" rtl="0" eaLnBrk="1" fontAlgn="base" hangingPunct="1">
              <a:spcBef>
                <a:spcPct val="0"/>
              </a:spcBef>
              <a:spcAft>
                <a:spcPct val="0"/>
              </a:spcAft>
              <a:defRPr sz="4400">
                <a:solidFill>
                  <a:schemeClr val="tx2"/>
                </a:solidFill>
                <a:latin typeface="Times"/>
              </a:defRPr>
            </a:lvl4pPr>
            <a:lvl5pPr algn="ctr" rtl="0" eaLnBrk="1" fontAlgn="base" hangingPunct="1">
              <a:spcBef>
                <a:spcPct val="0"/>
              </a:spcBef>
              <a:spcAft>
                <a:spcPct val="0"/>
              </a:spcAft>
              <a:defRPr sz="4400">
                <a:solidFill>
                  <a:schemeClr val="tx2"/>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a:lstStyle>
          <a:p>
            <a:pPr algn="l"/>
            <a:r>
              <a:rPr lang="nl-NL" altLang="nl-NL" sz="2000" b="1" kern="0" dirty="0">
                <a:solidFill>
                  <a:schemeClr val="tx1"/>
                </a:solidFill>
                <a:latin typeface="Verdana" panose="020B0604030504040204" pitchFamily="34" charset="0"/>
              </a:rPr>
              <a:t>Wat hebben we opgehaald ?</a:t>
            </a:r>
            <a:endParaRPr lang="nl-NL" altLang="nl-NL" sz="2000" b="1" kern="0" dirty="0">
              <a:solidFill>
                <a:srgbClr val="FF0000"/>
              </a:solidFill>
              <a:latin typeface="Verdana" panose="020B0604030504040204" pitchFamily="34" charset="0"/>
            </a:endParaRPr>
          </a:p>
        </p:txBody>
      </p:sp>
      <p:sp>
        <p:nvSpPr>
          <p:cNvPr id="4" name="Rectangle 3">
            <a:extLst>
              <a:ext uri="{FF2B5EF4-FFF2-40B4-BE49-F238E27FC236}">
                <a16:creationId xmlns:a16="http://schemas.microsoft.com/office/drawing/2014/main" id="{0EFE5855-295A-E9CA-0ED2-9CC1C502FB59}"/>
              </a:ext>
            </a:extLst>
          </p:cNvPr>
          <p:cNvSpPr txBox="1">
            <a:spLocks noChangeArrowheads="1"/>
          </p:cNvSpPr>
          <p:nvPr/>
        </p:nvSpPr>
        <p:spPr>
          <a:xfrm>
            <a:off x="755650" y="2276872"/>
            <a:ext cx="7993063" cy="345638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buFont typeface="Arial" panose="020B0604020202020204" pitchFamily="34" charset="0"/>
              <a:buChar char="•"/>
            </a:pPr>
            <a:r>
              <a:rPr lang="nl-NL" altLang="nl-NL" sz="1800" b="1" kern="0" dirty="0">
                <a:latin typeface="Verdana" panose="020B0604030504040204" pitchFamily="34" charset="0"/>
              </a:rPr>
              <a:t>Thema’s </a:t>
            </a:r>
          </a:p>
          <a:p>
            <a:pPr lvl="1">
              <a:lnSpc>
                <a:spcPct val="150000"/>
              </a:lnSpc>
              <a:buFont typeface="Arial" panose="020B0604020202020204" pitchFamily="34" charset="0"/>
              <a:buChar char="•"/>
            </a:pPr>
            <a:r>
              <a:rPr lang="nl-NL" altLang="nl-NL" sz="1600" kern="0" dirty="0">
                <a:latin typeface="Verdana" panose="020B0604030504040204" pitchFamily="34" charset="0"/>
              </a:rPr>
              <a:t>Noodzakelijk </a:t>
            </a:r>
          </a:p>
          <a:p>
            <a:pPr lvl="1">
              <a:lnSpc>
                <a:spcPct val="150000"/>
              </a:lnSpc>
              <a:buFont typeface="Arial" panose="020B0604020202020204" pitchFamily="34" charset="0"/>
              <a:buChar char="•"/>
            </a:pPr>
            <a:r>
              <a:rPr lang="nl-NL" altLang="nl-NL" sz="1600" kern="0" dirty="0">
                <a:latin typeface="Verdana" panose="020B0604030504040204" pitchFamily="34" charset="0"/>
              </a:rPr>
              <a:t>Wenselijk </a:t>
            </a:r>
          </a:p>
          <a:p>
            <a:pPr lvl="1">
              <a:lnSpc>
                <a:spcPct val="150000"/>
              </a:lnSpc>
              <a:buFont typeface="Arial" panose="020B0604020202020204" pitchFamily="34" charset="0"/>
              <a:buChar char="•"/>
            </a:pPr>
            <a:r>
              <a:rPr lang="nl-NL" altLang="nl-NL" sz="1600" kern="0" dirty="0">
                <a:latin typeface="Verdana" panose="020B0604030504040204" pitchFamily="34" charset="0"/>
              </a:rPr>
              <a:t>Optioneel</a:t>
            </a:r>
          </a:p>
          <a:p>
            <a:pPr>
              <a:lnSpc>
                <a:spcPct val="150000"/>
              </a:lnSpc>
              <a:buFont typeface="Arial" panose="020B0604020202020204" pitchFamily="34" charset="0"/>
              <a:buChar char="•"/>
            </a:pPr>
            <a:r>
              <a:rPr lang="nl-NL" altLang="nl-NL" sz="1800" b="1" kern="0" dirty="0">
                <a:latin typeface="Verdana" panose="020B0604030504040204" pitchFamily="34" charset="0"/>
              </a:rPr>
              <a:t>Categorieën</a:t>
            </a:r>
          </a:p>
          <a:p>
            <a:pPr lvl="1">
              <a:lnSpc>
                <a:spcPct val="150000"/>
              </a:lnSpc>
              <a:buFont typeface="Arial" panose="020B0604020202020204" pitchFamily="34" charset="0"/>
              <a:buChar char="•"/>
            </a:pPr>
            <a:r>
              <a:rPr lang="nl-NL" altLang="nl-NL" sz="1600" kern="0" dirty="0">
                <a:latin typeface="Verdana" panose="020B0604030504040204" pitchFamily="34" charset="0"/>
              </a:rPr>
              <a:t>Activiteiten &amp; Bezetting</a:t>
            </a:r>
          </a:p>
          <a:p>
            <a:pPr lvl="1">
              <a:lnSpc>
                <a:spcPct val="150000"/>
              </a:lnSpc>
              <a:buFont typeface="Arial" panose="020B0604020202020204" pitchFamily="34" charset="0"/>
              <a:buChar char="•"/>
            </a:pPr>
            <a:r>
              <a:rPr lang="nl-NL" altLang="nl-NL" sz="1600" kern="0" dirty="0">
                <a:latin typeface="Verdana" panose="020B0604030504040204" pitchFamily="34" charset="0"/>
              </a:rPr>
              <a:t>Basisvoorzieningen</a:t>
            </a:r>
          </a:p>
          <a:p>
            <a:pPr lvl="1">
              <a:lnSpc>
                <a:spcPct val="150000"/>
              </a:lnSpc>
              <a:buFont typeface="Arial" panose="020B0604020202020204" pitchFamily="34" charset="0"/>
              <a:buChar char="•"/>
            </a:pPr>
            <a:r>
              <a:rPr lang="nl-NL" altLang="nl-NL" sz="1600" kern="0" dirty="0">
                <a:latin typeface="Verdana" panose="020B0604030504040204" pitchFamily="34" charset="0"/>
              </a:rPr>
              <a:t>Randfaciliteiten</a:t>
            </a:r>
          </a:p>
          <a:p>
            <a:pPr lvl="1">
              <a:lnSpc>
                <a:spcPct val="150000"/>
              </a:lnSpc>
              <a:buFont typeface="Arial" panose="020B0604020202020204" pitchFamily="34" charset="0"/>
              <a:buChar char="•"/>
            </a:pPr>
            <a:r>
              <a:rPr lang="nl-NL" altLang="nl-NL" sz="1600" kern="0" dirty="0">
                <a:latin typeface="Verdana" panose="020B0604030504040204" pitchFamily="34" charset="0"/>
              </a:rPr>
              <a:t>Materiaal</a:t>
            </a:r>
          </a:p>
        </p:txBody>
      </p:sp>
    </p:spTree>
    <p:extLst>
      <p:ext uri="{BB962C8B-B14F-4D97-AF65-F5344CB8AC3E}">
        <p14:creationId xmlns:p14="http://schemas.microsoft.com/office/powerpoint/2010/main" val="378482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5CBC86-B081-198B-2773-4C769D95698B}"/>
              </a:ext>
            </a:extLst>
          </p:cNvPr>
          <p:cNvSpPr txBox="1">
            <a:spLocks noChangeArrowheads="1"/>
          </p:cNvSpPr>
          <p:nvPr/>
        </p:nvSpPr>
        <p:spPr>
          <a:xfrm>
            <a:off x="755650" y="1628775"/>
            <a:ext cx="7772400" cy="996438"/>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a:defRPr>
            </a:lvl2pPr>
            <a:lvl3pPr algn="ctr" rtl="0" eaLnBrk="1" fontAlgn="base" hangingPunct="1">
              <a:spcBef>
                <a:spcPct val="0"/>
              </a:spcBef>
              <a:spcAft>
                <a:spcPct val="0"/>
              </a:spcAft>
              <a:defRPr sz="4400">
                <a:solidFill>
                  <a:schemeClr val="tx2"/>
                </a:solidFill>
                <a:latin typeface="Times"/>
              </a:defRPr>
            </a:lvl3pPr>
            <a:lvl4pPr algn="ctr" rtl="0" eaLnBrk="1" fontAlgn="base" hangingPunct="1">
              <a:spcBef>
                <a:spcPct val="0"/>
              </a:spcBef>
              <a:spcAft>
                <a:spcPct val="0"/>
              </a:spcAft>
              <a:defRPr sz="4400">
                <a:solidFill>
                  <a:schemeClr val="tx2"/>
                </a:solidFill>
                <a:latin typeface="Times"/>
              </a:defRPr>
            </a:lvl4pPr>
            <a:lvl5pPr algn="ctr" rtl="0" eaLnBrk="1" fontAlgn="base" hangingPunct="1">
              <a:spcBef>
                <a:spcPct val="0"/>
              </a:spcBef>
              <a:spcAft>
                <a:spcPct val="0"/>
              </a:spcAft>
              <a:defRPr sz="4400">
                <a:solidFill>
                  <a:schemeClr val="tx2"/>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a:lstStyle>
          <a:p>
            <a:pPr algn="l"/>
            <a:r>
              <a:rPr lang="nl-NL" altLang="nl-NL" sz="2000" b="1" kern="0" dirty="0">
                <a:solidFill>
                  <a:schemeClr val="tx1"/>
                </a:solidFill>
                <a:latin typeface="Verdana" panose="020B0604030504040204" pitchFamily="34" charset="0"/>
              </a:rPr>
              <a:t>Thema Noodzakelijk</a:t>
            </a:r>
            <a:endParaRPr lang="nl-NL" altLang="nl-NL" sz="2000" b="1" kern="0" dirty="0">
              <a:solidFill>
                <a:srgbClr val="FF0000"/>
              </a:solidFill>
              <a:latin typeface="Verdana" panose="020B0604030504040204" pitchFamily="34" charset="0"/>
            </a:endParaRPr>
          </a:p>
        </p:txBody>
      </p:sp>
      <p:sp>
        <p:nvSpPr>
          <p:cNvPr id="4" name="Rectangle 3">
            <a:extLst>
              <a:ext uri="{FF2B5EF4-FFF2-40B4-BE49-F238E27FC236}">
                <a16:creationId xmlns:a16="http://schemas.microsoft.com/office/drawing/2014/main" id="{0EFE5855-295A-E9CA-0ED2-9CC1C502FB59}"/>
              </a:ext>
            </a:extLst>
          </p:cNvPr>
          <p:cNvSpPr txBox="1">
            <a:spLocks noChangeArrowheads="1"/>
          </p:cNvSpPr>
          <p:nvPr/>
        </p:nvSpPr>
        <p:spPr>
          <a:xfrm>
            <a:off x="755650" y="2420889"/>
            <a:ext cx="7993063" cy="345638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lnSpc>
                <a:spcPct val="150000"/>
              </a:lnSpc>
              <a:buFont typeface="Arial" panose="020B0604020202020204" pitchFamily="34" charset="0"/>
              <a:buChar char="•"/>
            </a:pPr>
            <a:r>
              <a:rPr lang="nl-NL" altLang="nl-NL" sz="1400" kern="0" dirty="0">
                <a:latin typeface="Verdana" panose="020B0604030504040204" pitchFamily="34" charset="0"/>
              </a:rPr>
              <a:t>Activiteiten &amp; Bezetting</a:t>
            </a:r>
          </a:p>
          <a:p>
            <a:pPr lvl="2">
              <a:lnSpc>
                <a:spcPct val="150000"/>
              </a:lnSpc>
              <a:buFont typeface="Arial" panose="020B0604020202020204" pitchFamily="34" charset="0"/>
              <a:buChar char="•"/>
            </a:pPr>
            <a:r>
              <a:rPr lang="nl-NL" altLang="nl-NL" sz="1200" i="1" kern="0" dirty="0">
                <a:latin typeface="Verdana" panose="020B0604030504040204" pitchFamily="34" charset="0"/>
              </a:rPr>
              <a:t>Huidige is de minimale basis</a:t>
            </a:r>
          </a:p>
          <a:p>
            <a:pPr lvl="2">
              <a:lnSpc>
                <a:spcPct val="150000"/>
              </a:lnSpc>
              <a:buFont typeface="Arial" panose="020B0604020202020204" pitchFamily="34" charset="0"/>
              <a:buChar char="•"/>
            </a:pPr>
            <a:r>
              <a:rPr lang="nl-NL" altLang="nl-NL" sz="1200" i="1" kern="0" dirty="0">
                <a:latin typeface="Verdana" panose="020B0604030504040204" pitchFamily="34" charset="0"/>
              </a:rPr>
              <a:t>Bezetting huidige De Schop, Schoolstraat, </a:t>
            </a:r>
            <a:r>
              <a:rPr lang="nl-NL" altLang="nl-NL" sz="1200" i="1" kern="0" dirty="0" err="1">
                <a:latin typeface="Verdana" panose="020B0604030504040204" pitchFamily="34" charset="0"/>
              </a:rPr>
              <a:t>Varendonck</a:t>
            </a:r>
            <a:endParaRPr lang="nl-NL" altLang="nl-NL" sz="1200" i="1" kern="0" dirty="0">
              <a:latin typeface="Verdana" panose="020B0604030504040204" pitchFamily="34" charset="0"/>
            </a:endParaRPr>
          </a:p>
          <a:p>
            <a:pPr lvl="1">
              <a:lnSpc>
                <a:spcPct val="150000"/>
              </a:lnSpc>
              <a:buFont typeface="Arial" panose="020B0604020202020204" pitchFamily="34" charset="0"/>
              <a:buChar char="•"/>
            </a:pPr>
            <a:r>
              <a:rPr lang="nl-NL" altLang="nl-NL" sz="1400" kern="0" dirty="0">
                <a:latin typeface="Verdana" panose="020B0604030504040204" pitchFamily="34" charset="0"/>
              </a:rPr>
              <a:t>Basis voorzieningen</a:t>
            </a:r>
          </a:p>
          <a:p>
            <a:pPr lvl="2">
              <a:lnSpc>
                <a:spcPct val="150000"/>
              </a:lnSpc>
              <a:buFont typeface="Arial" panose="020B0604020202020204" pitchFamily="34" charset="0"/>
              <a:buChar char="•"/>
            </a:pPr>
            <a:r>
              <a:rPr lang="nl-NL" altLang="nl-NL" sz="1200" i="1" kern="0" dirty="0">
                <a:latin typeface="Verdana" panose="020B0604030504040204" pitchFamily="34" charset="0"/>
              </a:rPr>
              <a:t>Huidige / bestaande is de minimale basis</a:t>
            </a:r>
          </a:p>
          <a:p>
            <a:pPr lvl="1">
              <a:lnSpc>
                <a:spcPct val="150000"/>
              </a:lnSpc>
              <a:buFont typeface="Arial" panose="020B0604020202020204" pitchFamily="34" charset="0"/>
              <a:buChar char="•"/>
            </a:pPr>
            <a:r>
              <a:rPr lang="nl-NL" altLang="nl-NL" sz="1400" kern="0" dirty="0">
                <a:latin typeface="Verdana" panose="020B0604030504040204" pitchFamily="34" charset="0"/>
              </a:rPr>
              <a:t>Randfaciliteiten</a:t>
            </a:r>
          </a:p>
          <a:p>
            <a:pPr lvl="2">
              <a:lnSpc>
                <a:spcPct val="150000"/>
              </a:lnSpc>
              <a:buFont typeface="Arial" panose="020B0604020202020204" pitchFamily="34" charset="0"/>
              <a:buChar char="•"/>
            </a:pPr>
            <a:r>
              <a:rPr lang="nl-NL" altLang="nl-NL" sz="1200" i="1" kern="0" dirty="0">
                <a:latin typeface="Verdana" panose="020B0604030504040204" pitchFamily="34" charset="0"/>
              </a:rPr>
              <a:t>Huidige / bestaande is de minimale basis</a:t>
            </a:r>
          </a:p>
          <a:p>
            <a:pPr lvl="1">
              <a:lnSpc>
                <a:spcPct val="150000"/>
              </a:lnSpc>
              <a:buFont typeface="Arial" panose="020B0604020202020204" pitchFamily="34" charset="0"/>
              <a:buChar char="•"/>
            </a:pPr>
            <a:r>
              <a:rPr lang="nl-NL" altLang="nl-NL" sz="1400" kern="0" dirty="0">
                <a:latin typeface="Verdana" panose="020B0604030504040204" pitchFamily="34" charset="0"/>
              </a:rPr>
              <a:t>Materialen</a:t>
            </a:r>
          </a:p>
          <a:p>
            <a:pPr lvl="2">
              <a:lnSpc>
                <a:spcPct val="150000"/>
              </a:lnSpc>
              <a:buFont typeface="Arial" panose="020B0604020202020204" pitchFamily="34" charset="0"/>
              <a:buChar char="•"/>
            </a:pPr>
            <a:r>
              <a:rPr lang="nl-NL" altLang="nl-NL" sz="1200" i="1" kern="0" dirty="0">
                <a:latin typeface="Verdana" panose="020B0604030504040204" pitchFamily="34" charset="0"/>
              </a:rPr>
              <a:t>Huidige / bestaande is de minimale basis</a:t>
            </a:r>
          </a:p>
          <a:p>
            <a:pPr lvl="2">
              <a:lnSpc>
                <a:spcPct val="150000"/>
              </a:lnSpc>
              <a:buFont typeface="Arial" panose="020B0604020202020204" pitchFamily="34" charset="0"/>
              <a:buChar char="•"/>
            </a:pPr>
            <a:endParaRPr lang="nl-NL" altLang="nl-NL" sz="800" kern="0" dirty="0">
              <a:latin typeface="Verdana" panose="020B0604030504040204" pitchFamily="34" charset="0"/>
            </a:endParaRPr>
          </a:p>
          <a:p>
            <a:pPr lvl="1">
              <a:lnSpc>
                <a:spcPct val="150000"/>
              </a:lnSpc>
              <a:buFont typeface="Arial" panose="020B0604020202020204" pitchFamily="34" charset="0"/>
              <a:buChar char="•"/>
            </a:pPr>
            <a:endParaRPr lang="nl-NL" altLang="nl-NL" sz="1200" kern="0" dirty="0">
              <a:latin typeface="Verdana" panose="020B0604030504040204" pitchFamily="34" charset="0"/>
            </a:endParaRPr>
          </a:p>
          <a:p>
            <a:pPr lvl="1">
              <a:lnSpc>
                <a:spcPct val="150000"/>
              </a:lnSpc>
              <a:buFont typeface="Arial" panose="020B0604020202020204" pitchFamily="34" charset="0"/>
              <a:buChar char="•"/>
            </a:pPr>
            <a:endParaRPr lang="nl-NL" altLang="nl-NL" sz="1200" kern="0" dirty="0">
              <a:latin typeface="Verdana" panose="020B0604030504040204" pitchFamily="34" charset="0"/>
            </a:endParaRPr>
          </a:p>
        </p:txBody>
      </p:sp>
    </p:spTree>
    <p:extLst>
      <p:ext uri="{BB962C8B-B14F-4D97-AF65-F5344CB8AC3E}">
        <p14:creationId xmlns:p14="http://schemas.microsoft.com/office/powerpoint/2010/main" val="217925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5CBC86-B081-198B-2773-4C769D95698B}"/>
              </a:ext>
            </a:extLst>
          </p:cNvPr>
          <p:cNvSpPr txBox="1">
            <a:spLocks noChangeArrowheads="1"/>
          </p:cNvSpPr>
          <p:nvPr/>
        </p:nvSpPr>
        <p:spPr>
          <a:xfrm>
            <a:off x="755650" y="1628775"/>
            <a:ext cx="7772400" cy="996438"/>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a:defRPr>
            </a:lvl2pPr>
            <a:lvl3pPr algn="ctr" rtl="0" eaLnBrk="1" fontAlgn="base" hangingPunct="1">
              <a:spcBef>
                <a:spcPct val="0"/>
              </a:spcBef>
              <a:spcAft>
                <a:spcPct val="0"/>
              </a:spcAft>
              <a:defRPr sz="4400">
                <a:solidFill>
                  <a:schemeClr val="tx2"/>
                </a:solidFill>
                <a:latin typeface="Times"/>
              </a:defRPr>
            </a:lvl3pPr>
            <a:lvl4pPr algn="ctr" rtl="0" eaLnBrk="1" fontAlgn="base" hangingPunct="1">
              <a:spcBef>
                <a:spcPct val="0"/>
              </a:spcBef>
              <a:spcAft>
                <a:spcPct val="0"/>
              </a:spcAft>
              <a:defRPr sz="4400">
                <a:solidFill>
                  <a:schemeClr val="tx2"/>
                </a:solidFill>
                <a:latin typeface="Times"/>
              </a:defRPr>
            </a:lvl4pPr>
            <a:lvl5pPr algn="ctr" rtl="0" eaLnBrk="1" fontAlgn="base" hangingPunct="1">
              <a:spcBef>
                <a:spcPct val="0"/>
              </a:spcBef>
              <a:spcAft>
                <a:spcPct val="0"/>
              </a:spcAft>
              <a:defRPr sz="4400">
                <a:solidFill>
                  <a:schemeClr val="tx2"/>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a:lstStyle>
          <a:p>
            <a:pPr algn="l"/>
            <a:r>
              <a:rPr lang="nl-NL" altLang="nl-NL" sz="2000" b="1" kern="0" dirty="0">
                <a:solidFill>
                  <a:schemeClr val="tx1"/>
                </a:solidFill>
                <a:latin typeface="Verdana" panose="020B0604030504040204" pitchFamily="34" charset="0"/>
              </a:rPr>
              <a:t>Thema Wenselijk (t.o.v. noodzakelijk)</a:t>
            </a:r>
            <a:endParaRPr lang="nl-NL" altLang="nl-NL" sz="2000" b="1" kern="0" dirty="0">
              <a:solidFill>
                <a:srgbClr val="FF0000"/>
              </a:solidFill>
              <a:latin typeface="Verdana" panose="020B0604030504040204" pitchFamily="34" charset="0"/>
            </a:endParaRPr>
          </a:p>
        </p:txBody>
      </p:sp>
      <p:sp>
        <p:nvSpPr>
          <p:cNvPr id="4" name="Rectangle 3">
            <a:extLst>
              <a:ext uri="{FF2B5EF4-FFF2-40B4-BE49-F238E27FC236}">
                <a16:creationId xmlns:a16="http://schemas.microsoft.com/office/drawing/2014/main" id="{0EFE5855-295A-E9CA-0ED2-9CC1C502FB59}"/>
              </a:ext>
            </a:extLst>
          </p:cNvPr>
          <p:cNvSpPr txBox="1">
            <a:spLocks noChangeArrowheads="1"/>
          </p:cNvSpPr>
          <p:nvPr/>
        </p:nvSpPr>
        <p:spPr>
          <a:xfrm>
            <a:off x="755650" y="2420889"/>
            <a:ext cx="7993063" cy="345638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lnSpc>
                <a:spcPct val="150000"/>
              </a:lnSpc>
              <a:buFont typeface="Arial" panose="020B0604020202020204" pitchFamily="34" charset="0"/>
              <a:buChar char="•"/>
            </a:pPr>
            <a:r>
              <a:rPr lang="nl-NL" altLang="nl-NL" sz="1400" kern="0" dirty="0">
                <a:latin typeface="Verdana" panose="020B0604030504040204" pitchFamily="34" charset="0"/>
              </a:rPr>
              <a:t>Activiteiten &amp; Bezetting</a:t>
            </a:r>
          </a:p>
          <a:p>
            <a:pPr lvl="2">
              <a:lnSpc>
                <a:spcPct val="150000"/>
              </a:lnSpc>
              <a:buFont typeface="Arial" panose="020B0604020202020204" pitchFamily="34" charset="0"/>
              <a:buChar char="•"/>
            </a:pPr>
            <a:r>
              <a:rPr lang="nl-NL" altLang="nl-NL" sz="1200" i="1" kern="0" dirty="0">
                <a:latin typeface="Verdana" panose="020B0604030504040204" pitchFamily="34" charset="0"/>
              </a:rPr>
              <a:t>Huidige is de minimale basis, meer flexibiliteit in tijden en dagen, bezetting huidige De Schop, Schoolstraat, </a:t>
            </a:r>
            <a:r>
              <a:rPr lang="nl-NL" altLang="nl-NL" sz="1200" i="1" kern="0" dirty="0" err="1">
                <a:latin typeface="Verdana" panose="020B0604030504040204" pitchFamily="34" charset="0"/>
              </a:rPr>
              <a:t>Varendonck</a:t>
            </a:r>
            <a:r>
              <a:rPr lang="nl-NL" altLang="nl-NL" sz="1200" i="1" kern="0" dirty="0">
                <a:latin typeface="Verdana" panose="020B0604030504040204" pitchFamily="34" charset="0"/>
              </a:rPr>
              <a:t> + beweegonderwijs (Leerlingenprognose) </a:t>
            </a:r>
          </a:p>
          <a:p>
            <a:pPr lvl="1">
              <a:lnSpc>
                <a:spcPct val="150000"/>
              </a:lnSpc>
              <a:buFont typeface="Arial" panose="020B0604020202020204" pitchFamily="34" charset="0"/>
              <a:buChar char="•"/>
            </a:pPr>
            <a:r>
              <a:rPr lang="nl-NL" altLang="nl-NL" sz="1400" kern="0" dirty="0">
                <a:latin typeface="Verdana" panose="020B0604030504040204" pitchFamily="34" charset="0"/>
              </a:rPr>
              <a:t>Basis voorzieningen</a:t>
            </a:r>
          </a:p>
          <a:p>
            <a:pPr lvl="2">
              <a:lnSpc>
                <a:spcPct val="150000"/>
              </a:lnSpc>
              <a:buFont typeface="Arial" panose="020B0604020202020204" pitchFamily="34" charset="0"/>
              <a:buChar char="•"/>
            </a:pPr>
            <a:r>
              <a:rPr lang="nl-NL" altLang="nl-NL" sz="1200" i="1" kern="0" dirty="0">
                <a:latin typeface="Verdana" panose="020B0604030504040204" pitchFamily="34" charset="0"/>
              </a:rPr>
              <a:t>5 </a:t>
            </a:r>
            <a:r>
              <a:rPr lang="nl-NL" altLang="nl-NL" sz="1200" i="1" kern="0" dirty="0" err="1">
                <a:latin typeface="Verdana" panose="020B0604030504040204" pitchFamily="34" charset="0"/>
              </a:rPr>
              <a:t>baans</a:t>
            </a:r>
            <a:r>
              <a:rPr lang="nl-NL" altLang="nl-NL" sz="1200" i="1" kern="0" dirty="0">
                <a:latin typeface="Verdana" panose="020B0604030504040204" pitchFamily="34" charset="0"/>
              </a:rPr>
              <a:t> zwembad, 1 sporthal met een opdeling in 3 segmenten, beweegbare bodem, energie zuinig gebouw (BENG), vaste tribune</a:t>
            </a:r>
          </a:p>
          <a:p>
            <a:pPr lvl="1">
              <a:lnSpc>
                <a:spcPct val="150000"/>
              </a:lnSpc>
              <a:buFont typeface="Arial" panose="020B0604020202020204" pitchFamily="34" charset="0"/>
              <a:buChar char="•"/>
            </a:pPr>
            <a:r>
              <a:rPr lang="nl-NL" altLang="nl-NL" sz="1400" kern="0" dirty="0">
                <a:latin typeface="Verdana" panose="020B0604030504040204" pitchFamily="34" charset="0"/>
              </a:rPr>
              <a:t>Randfaciliteiten</a:t>
            </a:r>
          </a:p>
          <a:p>
            <a:pPr lvl="2">
              <a:lnSpc>
                <a:spcPct val="150000"/>
              </a:lnSpc>
              <a:buFont typeface="Arial" panose="020B0604020202020204" pitchFamily="34" charset="0"/>
              <a:buChar char="•"/>
            </a:pPr>
            <a:r>
              <a:rPr lang="nl-NL" altLang="nl-NL" sz="1200" i="1" kern="0" dirty="0">
                <a:latin typeface="Verdana" panose="020B0604030504040204" pitchFamily="34" charset="0"/>
              </a:rPr>
              <a:t>2 indoor </a:t>
            </a:r>
            <a:r>
              <a:rPr lang="nl-NL" altLang="nl-NL" sz="1200" i="1" kern="0" dirty="0" err="1">
                <a:latin typeface="Verdana" panose="020B0604030504040204" pitchFamily="34" charset="0"/>
              </a:rPr>
              <a:t>Padelkooien</a:t>
            </a:r>
            <a:r>
              <a:rPr lang="nl-NL" altLang="nl-NL" sz="1200" i="1" kern="0" dirty="0">
                <a:latin typeface="Verdana" panose="020B0604030504040204" pitchFamily="34" charset="0"/>
              </a:rPr>
              <a:t>, 1 </a:t>
            </a:r>
            <a:r>
              <a:rPr lang="nl-NL" altLang="nl-NL" sz="1200" i="1" kern="0" dirty="0" err="1">
                <a:latin typeface="Verdana" panose="020B0604030504040204" pitchFamily="34" charset="0"/>
              </a:rPr>
              <a:t>multi</a:t>
            </a:r>
            <a:r>
              <a:rPr lang="nl-NL" altLang="nl-NL" sz="1200" i="1" kern="0" dirty="0">
                <a:latin typeface="Verdana" panose="020B0604030504040204" pitchFamily="34" charset="0"/>
              </a:rPr>
              <a:t>-hal (eveneens geschikt voor vechtsport), blokkenbak (turnen), locatie centraliseren (bij elkaar), beweegbare bodem in zwembad, vaste startblokken, vergaderfaciliteiten, opbergruimte (deelbaar &amp; individueel), sportvoorzieningen per segment van de sporthal (opdeling)</a:t>
            </a:r>
          </a:p>
          <a:p>
            <a:pPr lvl="1">
              <a:lnSpc>
                <a:spcPct val="150000"/>
              </a:lnSpc>
              <a:buFont typeface="Arial" panose="020B0604020202020204" pitchFamily="34" charset="0"/>
              <a:buChar char="•"/>
            </a:pPr>
            <a:r>
              <a:rPr lang="nl-NL" altLang="nl-NL" sz="1400" kern="0" dirty="0">
                <a:latin typeface="Verdana" panose="020B0604030504040204" pitchFamily="34" charset="0"/>
              </a:rPr>
              <a:t>Materialen</a:t>
            </a:r>
          </a:p>
          <a:p>
            <a:pPr lvl="2">
              <a:lnSpc>
                <a:spcPct val="150000"/>
              </a:lnSpc>
              <a:buFont typeface="Arial" panose="020B0604020202020204" pitchFamily="34" charset="0"/>
              <a:buChar char="•"/>
            </a:pPr>
            <a:r>
              <a:rPr lang="nl-NL" altLang="nl-NL" sz="1200" i="1" kern="0" dirty="0">
                <a:latin typeface="Verdana" panose="020B0604030504040204" pitchFamily="34" charset="0"/>
              </a:rPr>
              <a:t>Scorebord, geluidsinstallaties, </a:t>
            </a:r>
            <a:r>
              <a:rPr lang="nl-NL" altLang="nl-NL" sz="1200" i="1" kern="0" dirty="0" err="1">
                <a:latin typeface="Verdana" panose="020B0604030504040204" pitchFamily="34" charset="0"/>
              </a:rPr>
              <a:t>apekooi</a:t>
            </a:r>
            <a:r>
              <a:rPr lang="nl-NL" altLang="nl-NL" sz="1200" i="1" kern="0" dirty="0">
                <a:latin typeface="Verdana" panose="020B0604030504040204" pitchFamily="34" charset="0"/>
              </a:rPr>
              <a:t> materialen, maten senioren, aqua bootcamp, </a:t>
            </a:r>
            <a:r>
              <a:rPr lang="nl-NL" altLang="nl-NL" sz="1200" i="1" kern="0" dirty="0" err="1">
                <a:latin typeface="Verdana" panose="020B0604030504040204" pitchFamily="34" charset="0"/>
              </a:rPr>
              <a:t>bokszakken</a:t>
            </a:r>
            <a:r>
              <a:rPr lang="nl-NL" altLang="nl-NL" sz="1200" i="1" kern="0" dirty="0">
                <a:latin typeface="Verdana" panose="020B0604030504040204" pitchFamily="34" charset="0"/>
              </a:rPr>
              <a:t>, spiegelwand</a:t>
            </a:r>
          </a:p>
          <a:p>
            <a:pPr lvl="1">
              <a:lnSpc>
                <a:spcPct val="150000"/>
              </a:lnSpc>
              <a:buFont typeface="Arial" panose="020B0604020202020204" pitchFamily="34" charset="0"/>
              <a:buChar char="•"/>
            </a:pPr>
            <a:endParaRPr lang="nl-NL" altLang="nl-NL" sz="1200" kern="0" dirty="0">
              <a:latin typeface="Verdana" panose="020B0604030504040204" pitchFamily="34" charset="0"/>
            </a:endParaRPr>
          </a:p>
        </p:txBody>
      </p:sp>
    </p:spTree>
    <p:extLst>
      <p:ext uri="{BB962C8B-B14F-4D97-AF65-F5344CB8AC3E}">
        <p14:creationId xmlns:p14="http://schemas.microsoft.com/office/powerpoint/2010/main" val="2299090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5CBC86-B081-198B-2773-4C769D95698B}"/>
              </a:ext>
            </a:extLst>
          </p:cNvPr>
          <p:cNvSpPr txBox="1">
            <a:spLocks noChangeArrowheads="1"/>
          </p:cNvSpPr>
          <p:nvPr/>
        </p:nvSpPr>
        <p:spPr>
          <a:xfrm>
            <a:off x="755650" y="1628775"/>
            <a:ext cx="7772400" cy="996438"/>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a:defRPr>
            </a:lvl2pPr>
            <a:lvl3pPr algn="ctr" rtl="0" eaLnBrk="1" fontAlgn="base" hangingPunct="1">
              <a:spcBef>
                <a:spcPct val="0"/>
              </a:spcBef>
              <a:spcAft>
                <a:spcPct val="0"/>
              </a:spcAft>
              <a:defRPr sz="4400">
                <a:solidFill>
                  <a:schemeClr val="tx2"/>
                </a:solidFill>
                <a:latin typeface="Times"/>
              </a:defRPr>
            </a:lvl3pPr>
            <a:lvl4pPr algn="ctr" rtl="0" eaLnBrk="1" fontAlgn="base" hangingPunct="1">
              <a:spcBef>
                <a:spcPct val="0"/>
              </a:spcBef>
              <a:spcAft>
                <a:spcPct val="0"/>
              </a:spcAft>
              <a:defRPr sz="4400">
                <a:solidFill>
                  <a:schemeClr val="tx2"/>
                </a:solidFill>
                <a:latin typeface="Times"/>
              </a:defRPr>
            </a:lvl4pPr>
            <a:lvl5pPr algn="ctr" rtl="0" eaLnBrk="1" fontAlgn="base" hangingPunct="1">
              <a:spcBef>
                <a:spcPct val="0"/>
              </a:spcBef>
              <a:spcAft>
                <a:spcPct val="0"/>
              </a:spcAft>
              <a:defRPr sz="4400">
                <a:solidFill>
                  <a:schemeClr val="tx2"/>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a:lstStyle>
          <a:p>
            <a:pPr algn="l"/>
            <a:r>
              <a:rPr lang="nl-NL" altLang="nl-NL" sz="2000" b="1" kern="0" dirty="0">
                <a:solidFill>
                  <a:schemeClr val="tx1"/>
                </a:solidFill>
                <a:latin typeface="Verdana" panose="020B0604030504040204" pitchFamily="34" charset="0"/>
              </a:rPr>
              <a:t>Thema Optioneel (t.o.v. wenselijk)</a:t>
            </a:r>
            <a:endParaRPr lang="nl-NL" altLang="nl-NL" sz="2000" b="1" kern="0" dirty="0">
              <a:solidFill>
                <a:srgbClr val="FF0000"/>
              </a:solidFill>
              <a:latin typeface="Verdana" panose="020B0604030504040204" pitchFamily="34" charset="0"/>
            </a:endParaRPr>
          </a:p>
        </p:txBody>
      </p:sp>
      <p:sp>
        <p:nvSpPr>
          <p:cNvPr id="4" name="Rectangle 3">
            <a:extLst>
              <a:ext uri="{FF2B5EF4-FFF2-40B4-BE49-F238E27FC236}">
                <a16:creationId xmlns:a16="http://schemas.microsoft.com/office/drawing/2014/main" id="{0EFE5855-295A-E9CA-0ED2-9CC1C502FB59}"/>
              </a:ext>
            </a:extLst>
          </p:cNvPr>
          <p:cNvSpPr txBox="1">
            <a:spLocks noChangeArrowheads="1"/>
          </p:cNvSpPr>
          <p:nvPr/>
        </p:nvSpPr>
        <p:spPr>
          <a:xfrm>
            <a:off x="755650" y="2420889"/>
            <a:ext cx="7993063" cy="345638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lnSpc>
                <a:spcPct val="150000"/>
              </a:lnSpc>
              <a:buFont typeface="Arial" panose="020B0604020202020204" pitchFamily="34" charset="0"/>
              <a:buChar char="•"/>
            </a:pPr>
            <a:r>
              <a:rPr lang="nl-NL" altLang="nl-NL" sz="1400" kern="0" dirty="0">
                <a:latin typeface="Verdana" panose="020B0604030504040204" pitchFamily="34" charset="0"/>
              </a:rPr>
              <a:t>Activiteiten &amp; Bezetting</a:t>
            </a:r>
          </a:p>
          <a:p>
            <a:pPr lvl="2">
              <a:lnSpc>
                <a:spcPct val="150000"/>
              </a:lnSpc>
              <a:buFont typeface="Arial" panose="020B0604020202020204" pitchFamily="34" charset="0"/>
              <a:buChar char="•"/>
            </a:pPr>
            <a:r>
              <a:rPr lang="nl-NL" altLang="nl-NL" sz="1200" i="1" kern="0" dirty="0">
                <a:latin typeface="Verdana" panose="020B0604030504040204" pitchFamily="34" charset="0"/>
              </a:rPr>
              <a:t>Extra activiteiten begeleider voor vakanties &amp; woensdagen</a:t>
            </a:r>
          </a:p>
          <a:p>
            <a:pPr lvl="1">
              <a:lnSpc>
                <a:spcPct val="150000"/>
              </a:lnSpc>
              <a:buFont typeface="Arial" panose="020B0604020202020204" pitchFamily="34" charset="0"/>
              <a:buChar char="•"/>
            </a:pPr>
            <a:r>
              <a:rPr lang="nl-NL" altLang="nl-NL" sz="1400" kern="0" dirty="0">
                <a:latin typeface="Verdana" panose="020B0604030504040204" pitchFamily="34" charset="0"/>
              </a:rPr>
              <a:t>Basis</a:t>
            </a:r>
            <a:r>
              <a:rPr lang="nl-NL" altLang="nl-NL" sz="1600" kern="0" dirty="0">
                <a:latin typeface="Verdana" panose="020B0604030504040204" pitchFamily="34" charset="0"/>
              </a:rPr>
              <a:t> </a:t>
            </a:r>
            <a:r>
              <a:rPr lang="nl-NL" altLang="nl-NL" sz="1400" kern="0" dirty="0">
                <a:latin typeface="Verdana" panose="020B0604030504040204" pitchFamily="34" charset="0"/>
              </a:rPr>
              <a:t>voorzieningen</a:t>
            </a:r>
          </a:p>
          <a:p>
            <a:pPr lvl="2">
              <a:lnSpc>
                <a:spcPct val="150000"/>
              </a:lnSpc>
              <a:buFont typeface="Arial" panose="020B0604020202020204" pitchFamily="34" charset="0"/>
              <a:buChar char="•"/>
            </a:pPr>
            <a:r>
              <a:rPr lang="nl-NL" altLang="nl-NL" sz="1200" i="1" kern="0" dirty="0">
                <a:latin typeface="Verdana" panose="020B0604030504040204" pitchFamily="34" charset="0"/>
              </a:rPr>
              <a:t>6 </a:t>
            </a:r>
            <a:r>
              <a:rPr lang="nl-NL" altLang="nl-NL" sz="1200" i="1" kern="0" dirty="0" err="1">
                <a:latin typeface="Verdana" panose="020B0604030504040204" pitchFamily="34" charset="0"/>
              </a:rPr>
              <a:t>baans</a:t>
            </a:r>
            <a:r>
              <a:rPr lang="nl-NL" altLang="nl-NL" sz="1200" i="1" kern="0" dirty="0">
                <a:latin typeface="Verdana" panose="020B0604030504040204" pitchFamily="34" charset="0"/>
              </a:rPr>
              <a:t> zwembad, een 2</a:t>
            </a:r>
            <a:r>
              <a:rPr lang="nl-NL" altLang="nl-NL" sz="1200" i="1" kern="0" baseline="30000" dirty="0">
                <a:latin typeface="Verdana" panose="020B0604030504040204" pitchFamily="34" charset="0"/>
              </a:rPr>
              <a:t>de</a:t>
            </a:r>
            <a:r>
              <a:rPr lang="nl-NL" altLang="nl-NL" sz="1200" i="1" kern="0" dirty="0">
                <a:latin typeface="Verdana" panose="020B0604030504040204" pitchFamily="34" charset="0"/>
              </a:rPr>
              <a:t> </a:t>
            </a:r>
            <a:r>
              <a:rPr lang="nl-NL" altLang="nl-NL" sz="1200" i="1" kern="0">
                <a:latin typeface="Verdana" panose="020B0604030504040204" pitchFamily="34" charset="0"/>
              </a:rPr>
              <a:t>extra Multi-hal </a:t>
            </a:r>
            <a:r>
              <a:rPr lang="nl-NL" altLang="nl-NL" sz="1200" i="1" kern="0" dirty="0">
                <a:latin typeface="Verdana" panose="020B0604030504040204" pitchFamily="34" charset="0"/>
              </a:rPr>
              <a:t>voor </a:t>
            </a:r>
            <a:r>
              <a:rPr lang="nl-NL" altLang="nl-NL" sz="1200" i="1" kern="0" dirty="0" err="1">
                <a:latin typeface="Verdana" panose="020B0604030504040204" pitchFamily="34" charset="0"/>
              </a:rPr>
              <a:t>Athletic</a:t>
            </a:r>
            <a:r>
              <a:rPr lang="nl-NL" altLang="nl-NL" sz="1200" i="1" kern="0" dirty="0">
                <a:latin typeface="Verdana" panose="020B0604030504040204" pitchFamily="34" charset="0"/>
              </a:rPr>
              <a:t>-skills</a:t>
            </a:r>
          </a:p>
          <a:p>
            <a:pPr lvl="2">
              <a:lnSpc>
                <a:spcPct val="150000"/>
              </a:lnSpc>
              <a:buFont typeface="Arial" panose="020B0604020202020204" pitchFamily="34" charset="0"/>
              <a:buChar char="•"/>
            </a:pPr>
            <a:r>
              <a:rPr lang="nl-NL" altLang="nl-NL" sz="1200" i="1" kern="0" dirty="0">
                <a:latin typeface="Verdana" panose="020B0604030504040204" pitchFamily="34" charset="0"/>
              </a:rPr>
              <a:t>Gecontroleerde toegang buiten openingstijden, ligweide buiten</a:t>
            </a:r>
          </a:p>
          <a:p>
            <a:pPr lvl="1">
              <a:lnSpc>
                <a:spcPct val="150000"/>
              </a:lnSpc>
              <a:buFont typeface="Arial" panose="020B0604020202020204" pitchFamily="34" charset="0"/>
              <a:buChar char="•"/>
            </a:pPr>
            <a:r>
              <a:rPr lang="nl-NL" altLang="nl-NL" sz="1400" kern="0" dirty="0">
                <a:latin typeface="Verdana" panose="020B0604030504040204" pitchFamily="34" charset="0"/>
              </a:rPr>
              <a:t>Randfaciliteiten</a:t>
            </a:r>
          </a:p>
          <a:p>
            <a:pPr lvl="2">
              <a:lnSpc>
                <a:spcPct val="150000"/>
              </a:lnSpc>
              <a:buFont typeface="Arial" panose="020B0604020202020204" pitchFamily="34" charset="0"/>
              <a:buChar char="•"/>
            </a:pPr>
            <a:r>
              <a:rPr lang="nl-NL" altLang="nl-NL" sz="1200" i="1" kern="0" dirty="0">
                <a:latin typeface="Verdana" panose="020B0604030504040204" pitchFamily="34" charset="0"/>
              </a:rPr>
              <a:t>Fitness, indoor tennisbaan, sauna landschap</a:t>
            </a:r>
          </a:p>
          <a:p>
            <a:pPr lvl="2">
              <a:lnSpc>
                <a:spcPct val="150000"/>
              </a:lnSpc>
              <a:buFont typeface="Arial" panose="020B0604020202020204" pitchFamily="34" charset="0"/>
              <a:buChar char="•"/>
            </a:pPr>
            <a:r>
              <a:rPr lang="nl-NL" altLang="nl-NL" sz="1200" i="1" kern="0" dirty="0">
                <a:latin typeface="Verdana" panose="020B0604030504040204" pitchFamily="34" charset="0"/>
              </a:rPr>
              <a:t>Gezondheidscentrum, voedingsdeskundige, revalidatie, na-/voorschoolse opvang</a:t>
            </a:r>
          </a:p>
          <a:p>
            <a:pPr lvl="2">
              <a:lnSpc>
                <a:spcPct val="150000"/>
              </a:lnSpc>
              <a:buFont typeface="Arial" panose="020B0604020202020204" pitchFamily="34" charset="0"/>
              <a:buChar char="•"/>
            </a:pPr>
            <a:r>
              <a:rPr lang="nl-NL" altLang="nl-NL" sz="1200" i="1" kern="0" dirty="0">
                <a:latin typeface="Verdana" panose="020B0604030504040204" pitchFamily="34" charset="0"/>
              </a:rPr>
              <a:t>Energie neutraal gebouw</a:t>
            </a:r>
          </a:p>
          <a:p>
            <a:pPr lvl="1">
              <a:lnSpc>
                <a:spcPct val="150000"/>
              </a:lnSpc>
              <a:buFont typeface="Arial" panose="020B0604020202020204" pitchFamily="34" charset="0"/>
              <a:buChar char="•"/>
            </a:pPr>
            <a:r>
              <a:rPr lang="nl-NL" altLang="nl-NL" sz="1400" kern="0" dirty="0">
                <a:latin typeface="Verdana" panose="020B0604030504040204" pitchFamily="34" charset="0"/>
              </a:rPr>
              <a:t>Materialen</a:t>
            </a:r>
          </a:p>
          <a:p>
            <a:pPr lvl="2">
              <a:lnSpc>
                <a:spcPct val="150000"/>
              </a:lnSpc>
              <a:buFont typeface="Arial" panose="020B0604020202020204" pitchFamily="34" charset="0"/>
              <a:buChar char="•"/>
            </a:pPr>
            <a:r>
              <a:rPr lang="nl-NL" altLang="nl-NL" sz="1200" i="1" kern="0" dirty="0">
                <a:latin typeface="Verdana" panose="020B0604030504040204" pitchFamily="34" charset="0"/>
              </a:rPr>
              <a:t>Boksring, trampoline, interactieve elementen</a:t>
            </a:r>
          </a:p>
          <a:p>
            <a:pPr lvl="1">
              <a:lnSpc>
                <a:spcPct val="150000"/>
              </a:lnSpc>
              <a:buFont typeface="Arial" panose="020B0604020202020204" pitchFamily="34" charset="0"/>
              <a:buChar char="•"/>
            </a:pPr>
            <a:endParaRPr lang="nl-NL" altLang="nl-NL" sz="1200" kern="0" dirty="0">
              <a:latin typeface="Verdana" panose="020B0604030504040204" pitchFamily="34" charset="0"/>
            </a:endParaRPr>
          </a:p>
          <a:p>
            <a:pPr lvl="1">
              <a:lnSpc>
                <a:spcPct val="150000"/>
              </a:lnSpc>
              <a:buFont typeface="Arial" panose="020B0604020202020204" pitchFamily="34" charset="0"/>
              <a:buChar char="•"/>
            </a:pPr>
            <a:endParaRPr lang="nl-NL" altLang="nl-NL" sz="1200" kern="0" dirty="0">
              <a:latin typeface="Verdana" panose="020B0604030504040204" pitchFamily="34" charset="0"/>
            </a:endParaRPr>
          </a:p>
        </p:txBody>
      </p:sp>
    </p:spTree>
    <p:extLst>
      <p:ext uri="{BB962C8B-B14F-4D97-AF65-F5344CB8AC3E}">
        <p14:creationId xmlns:p14="http://schemas.microsoft.com/office/powerpoint/2010/main" val="3893185251"/>
      </p:ext>
    </p:extLst>
  </p:cSld>
  <p:clrMapOvr>
    <a:masterClrMapping/>
  </p:clrMapOvr>
</p:sld>
</file>

<file path=ppt/theme/theme1.xml><?xml version="1.0" encoding="utf-8"?>
<a:theme xmlns:a="http://schemas.openxmlformats.org/drawingml/2006/main" name="Lege presentati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huisstijl Asten leeg.pptx" id="{C97E8E97-C24E-4146-8C77-099454C22A3E}" vid="{E78E2672-DEEA-4D89-BA92-4763DD7D65F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huisstijl Asten leeg</Template>
  <TotalTime>26456</TotalTime>
  <Words>765</Words>
  <Application>Microsoft Office PowerPoint</Application>
  <PresentationFormat>Diavoorstelling (4:3)</PresentationFormat>
  <Paragraphs>110</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Times</vt:lpstr>
      <vt:lpstr>Verdana</vt:lpstr>
      <vt:lpstr>Lege presentatie</vt:lpstr>
      <vt:lpstr>PowerPoint-presentatie</vt:lpstr>
      <vt:lpstr>Agenda </vt:lpstr>
      <vt:lpstr>Introductie en toelichting</vt:lpstr>
      <vt:lpstr>Doorkijk – werksessies Vraag &amp; Behoefte  </vt:lpstr>
      <vt:lpstr>PowerPoint-presentatie</vt:lpstr>
      <vt:lpstr>PowerPoint-presentatie</vt:lpstr>
      <vt:lpstr>PowerPoint-presentatie</vt:lpstr>
      <vt:lpstr>PowerPoint-presentatie</vt:lpstr>
      <vt:lpstr>PowerPoint-presentatie</vt:lpstr>
      <vt:lpstr>PowerPoint-presentatie</vt:lpstr>
      <vt:lpstr>PowerPoint-presentatie</vt:lpstr>
      <vt:lpstr>Doorkijk – werksessies Vraag &amp; Behoefte  </vt:lpstr>
      <vt:lpstr>Afsluiting</vt:lpstr>
      <vt:lpstr>Afsluiting</vt:lpstr>
    </vt:vector>
  </TitlesOfParts>
  <Company>GSAICT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Mayelle Feijen - Lamberts</dc:creator>
  <cp:lastModifiedBy>Vivian Smeets</cp:lastModifiedBy>
  <cp:revision>328</cp:revision>
  <cp:lastPrinted>2019-08-29T07:17:42Z</cp:lastPrinted>
  <dcterms:created xsi:type="dcterms:W3CDTF">2018-05-07T09:20:50Z</dcterms:created>
  <dcterms:modified xsi:type="dcterms:W3CDTF">2024-04-17T11:25:57Z</dcterms:modified>
</cp:coreProperties>
</file>